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handoutMasterIdLst>
    <p:handoutMasterId r:id="rId29"/>
  </p:handoutMasterIdLst>
  <p:sldIdLst>
    <p:sldId id="259" r:id="rId3"/>
    <p:sldId id="322" r:id="rId4"/>
    <p:sldId id="331" r:id="rId5"/>
    <p:sldId id="341" r:id="rId6"/>
    <p:sldId id="344" r:id="rId7"/>
    <p:sldId id="345" r:id="rId8"/>
    <p:sldId id="346" r:id="rId9"/>
    <p:sldId id="333" r:id="rId10"/>
    <p:sldId id="347" r:id="rId11"/>
    <p:sldId id="342" r:id="rId12"/>
    <p:sldId id="348" r:id="rId13"/>
    <p:sldId id="334" r:id="rId14"/>
    <p:sldId id="335" r:id="rId15"/>
    <p:sldId id="336" r:id="rId16"/>
    <p:sldId id="343" r:id="rId17"/>
    <p:sldId id="337" r:id="rId18"/>
    <p:sldId id="349" r:id="rId19"/>
    <p:sldId id="350" r:id="rId20"/>
    <p:sldId id="351" r:id="rId21"/>
    <p:sldId id="338" r:id="rId22"/>
    <p:sldId id="352" r:id="rId23"/>
    <p:sldId id="340" r:id="rId24"/>
    <p:sldId id="353" r:id="rId25"/>
    <p:sldId id="354" r:id="rId26"/>
    <p:sldId id="355" r:id="rId27"/>
  </p:sldIdLst>
  <p:sldSz cx="9144000" cy="6858000" type="screen4x3"/>
  <p:notesSz cx="9144000" cy="6858000"/>
  <p:defaultTextStyle>
    <a:defPPr>
      <a:defRPr lang="pl-P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82">
          <p15:clr>
            <a:srgbClr val="A4A3A4"/>
          </p15:clr>
        </p15:guide>
        <p15:guide id="3"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1B68"/>
    <a:srgbClr val="1E3880"/>
    <a:srgbClr val="59713D"/>
    <a:srgbClr val="3A3668"/>
    <a:srgbClr val="006E77"/>
    <a:srgbClr val="990000"/>
    <a:srgbClr val="E4DA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345" autoAdjust="0"/>
  </p:normalViewPr>
  <p:slideViewPr>
    <p:cSldViewPr>
      <p:cViewPr varScale="1">
        <p:scale>
          <a:sx n="74" d="100"/>
          <a:sy n="74" d="100"/>
        </p:scale>
        <p:origin x="1290" y="90"/>
      </p:cViewPr>
      <p:guideLst>
        <p:guide orient="horz" pos="2160"/>
        <p:guide orient="horz" pos="482"/>
        <p:guide pos="2880"/>
      </p:guideLst>
    </p:cSldViewPr>
  </p:slideViewPr>
  <p:notesTextViewPr>
    <p:cViewPr>
      <p:scale>
        <a:sx n="100" d="100"/>
        <a:sy n="100" d="100"/>
      </p:scale>
      <p:origin x="0" y="0"/>
    </p:cViewPr>
  </p:notesTextViewPr>
  <p:notesViewPr>
    <p:cSldViewPr>
      <p:cViewPr>
        <p:scale>
          <a:sx n="154" d="100"/>
          <a:sy n="154" d="100"/>
        </p:scale>
        <p:origin x="648" y="78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ltLang="en-US"/>
          </a:p>
        </p:txBody>
      </p:sp>
      <p:sp>
        <p:nvSpPr>
          <p:cNvPr id="17411" name="Rectangle 3"/>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B8B2BFA-EFD5-42C5-B152-4D26B61ABD62}" type="datetimeFigureOut">
              <a:rPr lang="pl-PL" altLang="en-US"/>
              <a:pPr/>
              <a:t>17.04.2019</a:t>
            </a:fld>
            <a:endParaRPr lang="pl-PL" altLang="en-US"/>
          </a:p>
        </p:txBody>
      </p:sp>
      <p:sp>
        <p:nvSpPr>
          <p:cNvPr id="17412" name="Rectangle 4"/>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ltLang="en-US"/>
          </a:p>
        </p:txBody>
      </p:sp>
      <p:sp>
        <p:nvSpPr>
          <p:cNvPr id="17413" name="Rectangle 5"/>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76671DCA-725C-4A85-8E72-9BC83C23453E}" type="slidenum">
              <a:rPr lang="pl-PL" altLang="en-US"/>
              <a:pPr/>
              <a:t>‹#›</a:t>
            </a:fld>
            <a:endParaRPr lang="pl-PL" altLang="en-US"/>
          </a:p>
        </p:txBody>
      </p:sp>
    </p:spTree>
    <p:extLst>
      <p:ext uri="{BB962C8B-B14F-4D97-AF65-F5344CB8AC3E}">
        <p14:creationId xmlns:p14="http://schemas.microsoft.com/office/powerpoint/2010/main" val="2438996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Symbol zastępczy daty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651FB55-B5C6-4E14-88C3-CD472F77F9E8}" type="datetimeFigureOut">
              <a:rPr lang="pl-PL" altLang="en-US"/>
              <a:pPr/>
              <a:t>17.04.2019</a:t>
            </a:fld>
            <a:endParaRPr lang="pl-PL" altLang="en-US"/>
          </a:p>
        </p:txBody>
      </p:sp>
      <p:sp>
        <p:nvSpPr>
          <p:cNvPr id="4" name="Symbol zastępczy obrazu slajdu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pl-PL" noProof="0" smtClean="0"/>
          </a:p>
        </p:txBody>
      </p:sp>
      <p:sp>
        <p:nvSpPr>
          <p:cNvPr id="5" name="Symbol zastępczy notatek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pl-PL" noProof="0" smtClean="0"/>
              <a:t>Kliknij, aby edytować style wzorca tekstu</a:t>
            </a:r>
          </a:p>
          <a:p>
            <a:pPr lvl="1"/>
            <a:r>
              <a:rPr lang="pl-PL" noProof="0" smtClean="0"/>
              <a:t>Drugi poziom</a:t>
            </a:r>
          </a:p>
          <a:p>
            <a:pPr lvl="2"/>
            <a:r>
              <a:rPr lang="pl-PL" noProof="0" smtClean="0"/>
              <a:t>Trzeci poziom</a:t>
            </a:r>
          </a:p>
          <a:p>
            <a:pPr lvl="3"/>
            <a:r>
              <a:rPr lang="pl-PL" noProof="0" smtClean="0"/>
              <a:t>Czwarty poziom</a:t>
            </a:r>
          </a:p>
          <a:p>
            <a:pPr lvl="4"/>
            <a:r>
              <a:rPr lang="pl-PL" noProof="0" smtClean="0"/>
              <a:t>Piąty poziom</a:t>
            </a:r>
          </a:p>
        </p:txBody>
      </p:sp>
      <p:sp>
        <p:nvSpPr>
          <p:cNvPr id="6" name="Symbol zastępczy stopki 5"/>
          <p:cNvSpPr>
            <a:spLocks noGrp="1"/>
          </p:cNvSpPr>
          <p:nvPr>
            <p:ph type="ftr" sz="quarter" idx="4"/>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ymbol zastępczy numeru slajdu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B9D1705-0A7D-4F0A-93FA-D6974115C5F6}" type="slidenum">
              <a:rPr lang="pl-PL" altLang="en-US"/>
              <a:pPr/>
              <a:t>‹#›</a:t>
            </a:fld>
            <a:endParaRPr lang="pl-PL" altLang="en-US"/>
          </a:p>
        </p:txBody>
      </p:sp>
    </p:spTree>
    <p:extLst>
      <p:ext uri="{BB962C8B-B14F-4D97-AF65-F5344CB8AC3E}">
        <p14:creationId xmlns:p14="http://schemas.microsoft.com/office/powerpoint/2010/main" val="3103333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ymbol zastępczy obrazu slajd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Symbol zastępczy notatek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endParaRPr lang="pl-PL" altLang="pl-PL" dirty="0" smtClean="0"/>
          </a:p>
        </p:txBody>
      </p:sp>
      <p:sp>
        <p:nvSpPr>
          <p:cNvPr id="13316" name="Symbol zastępczy numeru slajd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2447C5F9-0E0B-44B6-BDC8-1738B383094F}" type="slidenum">
              <a:rPr lang="pl-PL" altLang="pl-PL">
                <a:latin typeface="Arial" charset="0"/>
              </a:rPr>
              <a:pPr eaLnBrk="1" hangingPunct="1">
                <a:spcBef>
                  <a:spcPct val="0"/>
                </a:spcBef>
              </a:pPr>
              <a:t>1</a:t>
            </a:fld>
            <a:endParaRPr lang="pl-PL" altLang="pl-PL">
              <a:latin typeface="Arial" charset="0"/>
            </a:endParaRPr>
          </a:p>
        </p:txBody>
      </p:sp>
    </p:spTree>
    <p:extLst>
      <p:ext uri="{BB962C8B-B14F-4D97-AF65-F5344CB8AC3E}">
        <p14:creationId xmlns:p14="http://schemas.microsoft.com/office/powerpoint/2010/main" val="1180275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smtClean="0"/>
              <a:t>Kliknij, aby edytować styl</a:t>
            </a:r>
            <a:endParaRPr lang="pl-PL"/>
          </a:p>
        </p:txBody>
      </p:sp>
      <p:sp>
        <p:nvSpPr>
          <p:cNvPr id="3" name="Podtytuł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smtClean="0"/>
              <a:t>Kliknij, aby edytować styl wzorca podtytułu</a:t>
            </a:r>
            <a:endParaRPr lang="pl-PL"/>
          </a:p>
        </p:txBody>
      </p:sp>
      <p:sp>
        <p:nvSpPr>
          <p:cNvPr id="4" name="Symbol zastępczy daty 3"/>
          <p:cNvSpPr>
            <a:spLocks noGrp="1"/>
          </p:cNvSpPr>
          <p:nvPr>
            <p:ph type="dt" sz="half" idx="10"/>
          </p:nvPr>
        </p:nvSpPr>
        <p:spPr/>
        <p:txBody>
          <a:bodyPr/>
          <a:lstStyle>
            <a:lvl1pPr>
              <a:defRPr/>
            </a:lvl1pPr>
          </a:lstStyle>
          <a:p>
            <a:fld id="{EF96A8C6-AFC5-4CA6-8B66-7D08AE159CB4}" type="datetimeFigureOut">
              <a:rPr lang="pl-PL" altLang="en-US"/>
              <a:pPr/>
              <a:t>17.04.2019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6A46A848-AEBE-4A42-8F4B-DBEE6C7E3D5B}" type="slidenum">
              <a:rPr lang="pl-PL" altLang="en-US"/>
              <a:pPr/>
              <a:t>‹#›</a:t>
            </a:fld>
            <a:endParaRPr lang="pl-PL" altLang="en-US"/>
          </a:p>
        </p:txBody>
      </p:sp>
    </p:spTree>
    <p:extLst>
      <p:ext uri="{BB962C8B-B14F-4D97-AF65-F5344CB8AC3E}">
        <p14:creationId xmlns:p14="http://schemas.microsoft.com/office/powerpoint/2010/main" val="104702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8EB802BA-BDD4-4669-BDB4-89EA24BE1A3A}" type="datetimeFigureOut">
              <a:rPr lang="pl-PL" altLang="en-US"/>
              <a:pPr/>
              <a:t>17.04.2019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4E98ECED-DBC8-4125-A1C8-5565E8A8C730}" type="slidenum">
              <a:rPr lang="pl-PL" altLang="en-US"/>
              <a:pPr/>
              <a:t>‹#›</a:t>
            </a:fld>
            <a:endParaRPr lang="pl-PL" altLang="en-US"/>
          </a:p>
        </p:txBody>
      </p:sp>
    </p:spTree>
    <p:extLst>
      <p:ext uri="{BB962C8B-B14F-4D97-AF65-F5344CB8AC3E}">
        <p14:creationId xmlns:p14="http://schemas.microsoft.com/office/powerpoint/2010/main" val="2059133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8"/>
            <a:ext cx="2057400" cy="5851525"/>
          </a:xfrm>
        </p:spPr>
        <p:txBody>
          <a:bodyPr vert="eaVert"/>
          <a:lstStyle/>
          <a:p>
            <a:r>
              <a:rPr lang="pl-PL" smtClean="0"/>
              <a:t>Kliknij, aby edytować styl</a:t>
            </a:r>
            <a:endParaRPr lang="pl-PL"/>
          </a:p>
        </p:txBody>
      </p:sp>
      <p:sp>
        <p:nvSpPr>
          <p:cNvPr id="3" name="Symbol zastępczy tytułu pionowego 2"/>
          <p:cNvSpPr>
            <a:spLocks noGrp="1"/>
          </p:cNvSpPr>
          <p:nvPr>
            <p:ph type="body" orient="vert" idx="1"/>
          </p:nvPr>
        </p:nvSpPr>
        <p:spPr>
          <a:xfrm>
            <a:off x="457200" y="274638"/>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E981B610-9BE7-4EBB-A199-247753C9BE4B}" type="datetimeFigureOut">
              <a:rPr lang="pl-PL" altLang="en-US"/>
              <a:pPr/>
              <a:t>17.04.2019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8C110D66-2179-4D5F-A074-8E0A44403DDF}" type="slidenum">
              <a:rPr lang="pl-PL" altLang="en-US"/>
              <a:pPr/>
              <a:t>‹#›</a:t>
            </a:fld>
            <a:endParaRPr lang="pl-PL" altLang="en-US"/>
          </a:p>
        </p:txBody>
      </p:sp>
    </p:spTree>
    <p:extLst>
      <p:ext uri="{BB962C8B-B14F-4D97-AF65-F5344CB8AC3E}">
        <p14:creationId xmlns:p14="http://schemas.microsoft.com/office/powerpoint/2010/main" val="86751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prstClr val="white"/>
                </a:solidFill>
                <a:latin typeface="Arial" pitchFamily="34" charset="0"/>
                <a:cs typeface="Arial" pitchFamily="34" charset="0"/>
              </a:rPr>
              <a:t>ECE 250 </a:t>
            </a:r>
            <a:r>
              <a:rPr lang="en-US" sz="2000" i="1" dirty="0">
                <a:solidFill>
                  <a:prstClr val="white"/>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cs typeface="Arial" charset="0"/>
            </a:endParaRPr>
          </a:p>
          <a:p>
            <a:pPr defTabSz="457200">
              <a:spcBef>
                <a:spcPct val="20000"/>
              </a:spcBef>
              <a:defRPr/>
            </a:pPr>
            <a:r>
              <a:rPr lang="en-CA" sz="900" dirty="0">
                <a:solidFill>
                  <a:srgbClr val="FFFFFF"/>
                </a:solidFill>
                <a:latin typeface="Arial"/>
                <a:ea typeface="ＭＳ Ｐゴシック" charset="-128"/>
                <a:cs typeface="Arial" charset="0"/>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cs typeface="Arial" charset="0"/>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extLst>
      <p:ext uri="{BB962C8B-B14F-4D97-AF65-F5344CB8AC3E}">
        <p14:creationId xmlns:p14="http://schemas.microsoft.com/office/powerpoint/2010/main" val="4346985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prstClr val="black">
                    <a:lumMod val="50000"/>
                    <a:lumOff val="50000"/>
                  </a:prstClr>
                </a:solidFill>
                <a:cs typeface="Arial" charset="0"/>
              </a:rPr>
              <a:pPr algn="r">
                <a:defRPr/>
              </a:pPr>
              <a:t>‹#›</a:t>
            </a:fld>
            <a:endParaRPr lang="en-CA" sz="1400">
              <a:solidFill>
                <a:prstClr val="black">
                  <a:lumMod val="50000"/>
                  <a:lumOff val="50000"/>
                </a:prstClr>
              </a:solidFill>
              <a:cs typeface="Arial" charset="0"/>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a:defRPr/>
            </a:pPr>
            <a:r>
              <a:rPr lang="en-CA" dirty="0" smtClean="0">
                <a:solidFill>
                  <a:prstClr val="black">
                    <a:lumMod val="50000"/>
                    <a:lumOff val="50000"/>
                  </a:prstClr>
                </a:solidFill>
              </a:rPr>
              <a:t>Queues</a:t>
            </a:r>
            <a:endParaRPr lang="en-CA" dirty="0">
              <a:solidFill>
                <a:prstClr val="black">
                  <a:lumMod val="50000"/>
                  <a:lumOff val="50000"/>
                </a:prstClr>
              </a:solidFill>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extLst>
      <p:ext uri="{BB962C8B-B14F-4D97-AF65-F5344CB8AC3E}">
        <p14:creationId xmlns:p14="http://schemas.microsoft.com/office/powerpoint/2010/main" val="35689225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zawartości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fld id="{4DC7FA5B-CCEC-4CDC-8618-7BB082825D69}" type="datetimeFigureOut">
              <a:rPr lang="pl-PL" altLang="en-US"/>
              <a:pPr/>
              <a:t>17.04.2019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50FEA2EC-7C51-4C94-825B-096F2CFA966E}" type="slidenum">
              <a:rPr lang="pl-PL" altLang="en-US"/>
              <a:pPr/>
              <a:t>‹#›</a:t>
            </a:fld>
            <a:endParaRPr lang="pl-PL" altLang="en-US"/>
          </a:p>
        </p:txBody>
      </p:sp>
    </p:spTree>
    <p:extLst>
      <p:ext uri="{BB962C8B-B14F-4D97-AF65-F5344CB8AC3E}">
        <p14:creationId xmlns:p14="http://schemas.microsoft.com/office/powerpoint/2010/main" val="1655963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smtClean="0"/>
              <a:t>Kliknij, aby edytować styl</a:t>
            </a:r>
            <a:endParaRPr lang="pl-PL"/>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4" name="Symbol zastępczy daty 3"/>
          <p:cNvSpPr>
            <a:spLocks noGrp="1"/>
          </p:cNvSpPr>
          <p:nvPr>
            <p:ph type="dt" sz="half" idx="10"/>
          </p:nvPr>
        </p:nvSpPr>
        <p:spPr/>
        <p:txBody>
          <a:bodyPr/>
          <a:lstStyle>
            <a:lvl1pPr>
              <a:defRPr/>
            </a:lvl1pPr>
          </a:lstStyle>
          <a:p>
            <a:fld id="{04F2A4A1-7D93-43B4-B28F-B4431D63731A}" type="datetimeFigureOut">
              <a:rPr lang="pl-PL" altLang="en-US"/>
              <a:pPr/>
              <a:t>17.04.2019</a:t>
            </a:fld>
            <a:endParaRPr lang="pl-PL" altLang="en-US"/>
          </a:p>
        </p:txBody>
      </p:sp>
      <p:sp>
        <p:nvSpPr>
          <p:cNvPr id="5" name="Symbol zastępczy stopki 4"/>
          <p:cNvSpPr>
            <a:spLocks noGrp="1"/>
          </p:cNvSpPr>
          <p:nvPr>
            <p:ph type="ftr" sz="quarter" idx="11"/>
          </p:nvPr>
        </p:nvSpPr>
        <p:spPr/>
        <p:txBody>
          <a:bodyPr/>
          <a:lstStyle>
            <a:lvl1pPr>
              <a:defRPr/>
            </a:lvl1pPr>
          </a:lstStyle>
          <a:p>
            <a:endParaRPr lang="en-US" altLang="en-US"/>
          </a:p>
        </p:txBody>
      </p:sp>
      <p:sp>
        <p:nvSpPr>
          <p:cNvPr id="6" name="Symbol zastępczy numeru slajdu 5"/>
          <p:cNvSpPr>
            <a:spLocks noGrp="1"/>
          </p:cNvSpPr>
          <p:nvPr>
            <p:ph type="sldNum" sz="quarter" idx="12"/>
          </p:nvPr>
        </p:nvSpPr>
        <p:spPr/>
        <p:txBody>
          <a:bodyPr/>
          <a:lstStyle>
            <a:lvl1pPr>
              <a:defRPr/>
            </a:lvl1pPr>
          </a:lstStyle>
          <a:p>
            <a:fld id="{FF018681-D347-465F-90A4-2CB39A594C6C}" type="slidenum">
              <a:rPr lang="pl-PL" altLang="en-US"/>
              <a:pPr/>
              <a:t>‹#›</a:t>
            </a:fld>
            <a:endParaRPr lang="pl-PL" altLang="en-US"/>
          </a:p>
        </p:txBody>
      </p:sp>
    </p:spTree>
    <p:extLst>
      <p:ext uri="{BB962C8B-B14F-4D97-AF65-F5344CB8AC3E}">
        <p14:creationId xmlns:p14="http://schemas.microsoft.com/office/powerpoint/2010/main" val="373757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zawartości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zawartości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daty 3"/>
          <p:cNvSpPr>
            <a:spLocks noGrp="1"/>
          </p:cNvSpPr>
          <p:nvPr>
            <p:ph type="dt" sz="half" idx="10"/>
          </p:nvPr>
        </p:nvSpPr>
        <p:spPr/>
        <p:txBody>
          <a:bodyPr/>
          <a:lstStyle>
            <a:lvl1pPr>
              <a:defRPr/>
            </a:lvl1pPr>
          </a:lstStyle>
          <a:p>
            <a:fld id="{A60621D2-63BB-45EF-BADC-37AFD07EC415}" type="datetimeFigureOut">
              <a:rPr lang="pl-PL" altLang="en-US"/>
              <a:pPr/>
              <a:t>17.04.2019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0709C048-8ED6-4DE3-B2DC-5D9EEE7B67BD}" type="slidenum">
              <a:rPr lang="pl-PL" altLang="en-US"/>
              <a:pPr/>
              <a:t>‹#›</a:t>
            </a:fld>
            <a:endParaRPr lang="pl-PL" altLang="en-US"/>
          </a:p>
        </p:txBody>
      </p:sp>
    </p:spTree>
    <p:extLst>
      <p:ext uri="{BB962C8B-B14F-4D97-AF65-F5344CB8AC3E}">
        <p14:creationId xmlns:p14="http://schemas.microsoft.com/office/powerpoint/2010/main" val="373183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smtClean="0"/>
              <a:t>Kliknij, aby edytować styl</a:t>
            </a:r>
            <a:endParaRPr lang="pl-PL"/>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7" name="Symbol zastępczy daty 3"/>
          <p:cNvSpPr>
            <a:spLocks noGrp="1"/>
          </p:cNvSpPr>
          <p:nvPr>
            <p:ph type="dt" sz="half" idx="10"/>
          </p:nvPr>
        </p:nvSpPr>
        <p:spPr/>
        <p:txBody>
          <a:bodyPr/>
          <a:lstStyle>
            <a:lvl1pPr>
              <a:defRPr/>
            </a:lvl1pPr>
          </a:lstStyle>
          <a:p>
            <a:fld id="{629BDEC4-7574-42C9-8541-E2D66B93FD48}" type="datetimeFigureOut">
              <a:rPr lang="pl-PL" altLang="en-US"/>
              <a:pPr/>
              <a:t>17.04.2019</a:t>
            </a:fld>
            <a:endParaRPr lang="pl-PL" altLang="en-US"/>
          </a:p>
        </p:txBody>
      </p:sp>
      <p:sp>
        <p:nvSpPr>
          <p:cNvPr id="8" name="Symbol zastępczy stopki 4"/>
          <p:cNvSpPr>
            <a:spLocks noGrp="1"/>
          </p:cNvSpPr>
          <p:nvPr>
            <p:ph type="ftr" sz="quarter" idx="11"/>
          </p:nvPr>
        </p:nvSpPr>
        <p:spPr/>
        <p:txBody>
          <a:bodyPr/>
          <a:lstStyle>
            <a:lvl1pPr>
              <a:defRPr/>
            </a:lvl1pPr>
          </a:lstStyle>
          <a:p>
            <a:endParaRPr lang="en-US" altLang="en-US"/>
          </a:p>
        </p:txBody>
      </p:sp>
      <p:sp>
        <p:nvSpPr>
          <p:cNvPr id="9" name="Symbol zastępczy numeru slajdu 5"/>
          <p:cNvSpPr>
            <a:spLocks noGrp="1"/>
          </p:cNvSpPr>
          <p:nvPr>
            <p:ph type="sldNum" sz="quarter" idx="12"/>
          </p:nvPr>
        </p:nvSpPr>
        <p:spPr/>
        <p:txBody>
          <a:bodyPr/>
          <a:lstStyle>
            <a:lvl1pPr>
              <a:defRPr/>
            </a:lvl1pPr>
          </a:lstStyle>
          <a:p>
            <a:fld id="{E3EBDDB6-425F-4231-ADB2-F4B895BF1908}" type="slidenum">
              <a:rPr lang="pl-PL" altLang="en-US"/>
              <a:pPr/>
              <a:t>‹#›</a:t>
            </a:fld>
            <a:endParaRPr lang="pl-PL" altLang="en-US"/>
          </a:p>
        </p:txBody>
      </p:sp>
    </p:spTree>
    <p:extLst>
      <p:ext uri="{BB962C8B-B14F-4D97-AF65-F5344CB8AC3E}">
        <p14:creationId xmlns:p14="http://schemas.microsoft.com/office/powerpoint/2010/main" val="388767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daty 3"/>
          <p:cNvSpPr>
            <a:spLocks noGrp="1"/>
          </p:cNvSpPr>
          <p:nvPr>
            <p:ph type="dt" sz="half" idx="10"/>
          </p:nvPr>
        </p:nvSpPr>
        <p:spPr/>
        <p:txBody>
          <a:bodyPr/>
          <a:lstStyle>
            <a:lvl1pPr>
              <a:defRPr/>
            </a:lvl1pPr>
          </a:lstStyle>
          <a:p>
            <a:fld id="{07A59789-F661-4101-87CC-C1C0E24EA0E8}" type="datetimeFigureOut">
              <a:rPr lang="pl-PL" altLang="en-US"/>
              <a:pPr/>
              <a:t>17.04.2019</a:t>
            </a:fld>
            <a:endParaRPr lang="pl-PL" altLang="en-US"/>
          </a:p>
        </p:txBody>
      </p:sp>
      <p:sp>
        <p:nvSpPr>
          <p:cNvPr id="4" name="Symbol zastępczy stopki 4"/>
          <p:cNvSpPr>
            <a:spLocks noGrp="1"/>
          </p:cNvSpPr>
          <p:nvPr>
            <p:ph type="ftr" sz="quarter" idx="11"/>
          </p:nvPr>
        </p:nvSpPr>
        <p:spPr/>
        <p:txBody>
          <a:bodyPr/>
          <a:lstStyle>
            <a:lvl1pPr>
              <a:defRPr/>
            </a:lvl1pPr>
          </a:lstStyle>
          <a:p>
            <a:endParaRPr lang="en-US" altLang="en-US"/>
          </a:p>
        </p:txBody>
      </p:sp>
      <p:sp>
        <p:nvSpPr>
          <p:cNvPr id="5" name="Symbol zastępczy numeru slajdu 5"/>
          <p:cNvSpPr>
            <a:spLocks noGrp="1"/>
          </p:cNvSpPr>
          <p:nvPr>
            <p:ph type="sldNum" sz="quarter" idx="12"/>
          </p:nvPr>
        </p:nvSpPr>
        <p:spPr/>
        <p:txBody>
          <a:bodyPr/>
          <a:lstStyle>
            <a:lvl1pPr>
              <a:defRPr/>
            </a:lvl1pPr>
          </a:lstStyle>
          <a:p>
            <a:fld id="{44C0A85A-E28C-4DA1-9193-F073CF770C3D}" type="slidenum">
              <a:rPr lang="pl-PL" altLang="en-US"/>
              <a:pPr/>
              <a:t>‹#›</a:t>
            </a:fld>
            <a:endParaRPr lang="pl-PL" altLang="en-US"/>
          </a:p>
        </p:txBody>
      </p:sp>
    </p:spTree>
    <p:extLst>
      <p:ext uri="{BB962C8B-B14F-4D97-AF65-F5344CB8AC3E}">
        <p14:creationId xmlns:p14="http://schemas.microsoft.com/office/powerpoint/2010/main" val="108437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3"/>
          <p:cNvSpPr>
            <a:spLocks noGrp="1"/>
          </p:cNvSpPr>
          <p:nvPr>
            <p:ph type="dt" sz="half" idx="10"/>
          </p:nvPr>
        </p:nvSpPr>
        <p:spPr/>
        <p:txBody>
          <a:bodyPr/>
          <a:lstStyle>
            <a:lvl1pPr>
              <a:defRPr/>
            </a:lvl1pPr>
          </a:lstStyle>
          <a:p>
            <a:fld id="{5963274C-C19F-4AB1-9FFE-8A17A02962C9}" type="datetimeFigureOut">
              <a:rPr lang="pl-PL" altLang="en-US"/>
              <a:pPr/>
              <a:t>17.04.2019</a:t>
            </a:fld>
            <a:endParaRPr lang="pl-PL" altLang="en-US"/>
          </a:p>
        </p:txBody>
      </p:sp>
      <p:sp>
        <p:nvSpPr>
          <p:cNvPr id="3" name="Symbol zastępczy stopki 4"/>
          <p:cNvSpPr>
            <a:spLocks noGrp="1"/>
          </p:cNvSpPr>
          <p:nvPr>
            <p:ph type="ftr" sz="quarter" idx="11"/>
          </p:nvPr>
        </p:nvSpPr>
        <p:spPr/>
        <p:txBody>
          <a:bodyPr/>
          <a:lstStyle>
            <a:lvl1pPr>
              <a:defRPr/>
            </a:lvl1pPr>
          </a:lstStyle>
          <a:p>
            <a:endParaRPr lang="en-US" altLang="en-US"/>
          </a:p>
        </p:txBody>
      </p:sp>
      <p:sp>
        <p:nvSpPr>
          <p:cNvPr id="4" name="Symbol zastępczy numeru slajdu 5"/>
          <p:cNvSpPr>
            <a:spLocks noGrp="1"/>
          </p:cNvSpPr>
          <p:nvPr>
            <p:ph type="sldNum" sz="quarter" idx="12"/>
          </p:nvPr>
        </p:nvSpPr>
        <p:spPr/>
        <p:txBody>
          <a:bodyPr/>
          <a:lstStyle>
            <a:lvl1pPr>
              <a:defRPr/>
            </a:lvl1pPr>
          </a:lstStyle>
          <a:p>
            <a:fld id="{22A87F7D-BF93-4583-9A6C-407DDBEA49CD}" type="slidenum">
              <a:rPr lang="pl-PL" altLang="en-US"/>
              <a:pPr/>
              <a:t>‹#›</a:t>
            </a:fld>
            <a:endParaRPr lang="pl-PL" altLang="en-US"/>
          </a:p>
        </p:txBody>
      </p:sp>
    </p:spTree>
    <p:extLst>
      <p:ext uri="{BB962C8B-B14F-4D97-AF65-F5344CB8AC3E}">
        <p14:creationId xmlns:p14="http://schemas.microsoft.com/office/powerpoint/2010/main" val="3110708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smtClean="0"/>
              <a:t>Kliknij, aby edytować styl</a:t>
            </a:r>
            <a:endParaRPr lang="pl-PL"/>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fld id="{5F00B3B8-A2C5-4227-942A-C17807D1AD0A}" type="datetimeFigureOut">
              <a:rPr lang="pl-PL" altLang="en-US"/>
              <a:pPr/>
              <a:t>17.04.2019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4801650C-35E0-40DC-AE42-17154AC3360A}" type="slidenum">
              <a:rPr lang="pl-PL" altLang="en-US"/>
              <a:pPr/>
              <a:t>‹#›</a:t>
            </a:fld>
            <a:endParaRPr lang="pl-PL" altLang="en-US"/>
          </a:p>
        </p:txBody>
      </p:sp>
    </p:spTree>
    <p:extLst>
      <p:ext uri="{BB962C8B-B14F-4D97-AF65-F5344CB8AC3E}">
        <p14:creationId xmlns:p14="http://schemas.microsoft.com/office/powerpoint/2010/main" val="3474891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smtClean="0"/>
              <a:t>Kliknij, aby edytować styl</a:t>
            </a:r>
            <a:endParaRPr lang="pl-PL"/>
          </a:p>
        </p:txBody>
      </p:sp>
      <p:sp>
        <p:nvSpPr>
          <p:cNvPr id="3" name="Symbol zastępczy obrazu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smtClean="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fld id="{09B89197-74FE-4854-921E-765CE6DD9935}" type="datetimeFigureOut">
              <a:rPr lang="pl-PL" altLang="en-US"/>
              <a:pPr/>
              <a:t>17.04.2019</a:t>
            </a:fld>
            <a:endParaRPr lang="pl-PL" altLang="en-US"/>
          </a:p>
        </p:txBody>
      </p:sp>
      <p:sp>
        <p:nvSpPr>
          <p:cNvPr id="6" name="Symbol zastępczy stopki 4"/>
          <p:cNvSpPr>
            <a:spLocks noGrp="1"/>
          </p:cNvSpPr>
          <p:nvPr>
            <p:ph type="ftr" sz="quarter" idx="11"/>
          </p:nvPr>
        </p:nvSpPr>
        <p:spPr/>
        <p:txBody>
          <a:bodyPr/>
          <a:lstStyle>
            <a:lvl1pPr>
              <a:defRPr/>
            </a:lvl1pPr>
          </a:lstStyle>
          <a:p>
            <a:endParaRPr lang="en-US" altLang="en-US"/>
          </a:p>
        </p:txBody>
      </p:sp>
      <p:sp>
        <p:nvSpPr>
          <p:cNvPr id="7" name="Symbol zastępczy numeru slajdu 5"/>
          <p:cNvSpPr>
            <a:spLocks noGrp="1"/>
          </p:cNvSpPr>
          <p:nvPr>
            <p:ph type="sldNum" sz="quarter" idx="12"/>
          </p:nvPr>
        </p:nvSpPr>
        <p:spPr/>
        <p:txBody>
          <a:bodyPr/>
          <a:lstStyle>
            <a:lvl1pPr>
              <a:defRPr/>
            </a:lvl1pPr>
          </a:lstStyle>
          <a:p>
            <a:fld id="{FB518216-BA04-4DE5-B074-FE8EA1391B87}" type="slidenum">
              <a:rPr lang="pl-PL" altLang="en-US"/>
              <a:pPr/>
              <a:t>‹#›</a:t>
            </a:fld>
            <a:endParaRPr lang="pl-PL" altLang="en-US"/>
          </a:p>
        </p:txBody>
      </p:sp>
    </p:spTree>
    <p:extLst>
      <p:ext uri="{BB962C8B-B14F-4D97-AF65-F5344CB8AC3E}">
        <p14:creationId xmlns:p14="http://schemas.microsoft.com/office/powerpoint/2010/main" val="103777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4DAC4"/>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smtClean="0"/>
              <a:t>Kliknij, aby edytować styl</a:t>
            </a:r>
          </a:p>
        </p:txBody>
      </p:sp>
      <p:sp>
        <p:nvSpPr>
          <p:cNvPr id="1027" name="Symbol zastępczy tekstu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smtClean="0"/>
              <a:t>Kliknij, aby edytować style wzorca tekstu</a:t>
            </a:r>
          </a:p>
          <a:p>
            <a:pPr lvl="1"/>
            <a:r>
              <a:rPr lang="pl-PL" altLang="pl-PL" smtClean="0"/>
              <a:t>Drugi poziom</a:t>
            </a:r>
          </a:p>
          <a:p>
            <a:pPr lvl="2"/>
            <a:r>
              <a:rPr lang="pl-PL" altLang="pl-PL" smtClean="0"/>
              <a:t>Trzeci poziom</a:t>
            </a:r>
          </a:p>
          <a:p>
            <a:pPr lvl="3"/>
            <a:r>
              <a:rPr lang="pl-PL" altLang="pl-PL" smtClean="0"/>
              <a:t>Czwarty poziom</a:t>
            </a:r>
          </a:p>
          <a:p>
            <a:pPr lvl="4"/>
            <a:r>
              <a:rPr lang="pl-PL" altLang="pl-PL" smtClean="0"/>
              <a:t>Piąty poziom</a:t>
            </a:r>
          </a:p>
        </p:txBody>
      </p:sp>
      <p:sp>
        <p:nvSpPr>
          <p:cNvPr id="4" name="Symbol zastępczy daty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C8681B0-816E-4B71-B224-293B12A2EDFC}" type="datetimeFigureOut">
              <a:rPr lang="pl-PL" altLang="en-US"/>
              <a:pPr/>
              <a:t>17.04.2019</a:t>
            </a:fld>
            <a:endParaRPr lang="pl-PL" altLang="en-US"/>
          </a:p>
        </p:txBody>
      </p:sp>
      <p:sp>
        <p:nvSpPr>
          <p:cNvPr id="5" name="Symbol zastępczy stopki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altLang="en-US"/>
          </a:p>
        </p:txBody>
      </p:sp>
      <p:sp>
        <p:nvSpPr>
          <p:cNvPr id="6" name="Symbol zastępczy numeru slajdu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52CF9883-CBA6-4649-B626-02548410BD5F}" type="slidenum">
              <a:rPr lang="pl-PL" altLang="en-US"/>
              <a:pPr/>
              <a:t>‹#›</a:t>
            </a:fld>
            <a:endParaRPr lang="pl-PL"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1004254030"/>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tutorialspoint.com/data_structures_algorithms/selection_sort_algorithm.htm"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www.tutorialspoint.com/data_structures_algorithms/selection_sort_algorithm.htm"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tutorialspoint.com/data_structures_algorithms/selection_sort_algorithm.htm"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tutorialspoint.com/data_structures_algorithms/selection_sort_algorithm.htm"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288925"/>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latin typeface="Arial" charset="0"/>
            </a:endParaRPr>
          </a:p>
        </p:txBody>
      </p:sp>
      <p:sp>
        <p:nvSpPr>
          <p:cNvPr id="2051" name="Rectangle 3"/>
          <p:cNvSpPr>
            <a:spLocks noChangeArrowheads="1"/>
          </p:cNvSpPr>
          <p:nvPr/>
        </p:nvSpPr>
        <p:spPr bwMode="auto">
          <a:xfrm>
            <a:off x="0" y="6308725"/>
            <a:ext cx="9144000" cy="431800"/>
          </a:xfrm>
          <a:prstGeom prst="rect">
            <a:avLst/>
          </a:prstGeom>
          <a:solidFill>
            <a:srgbClr val="7E1B68"/>
          </a:solidFill>
          <a:ln w="9525">
            <a:solidFill>
              <a:srgbClr val="59713D"/>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latin typeface="Arial" charset="0"/>
            </a:endParaRPr>
          </a:p>
        </p:txBody>
      </p:sp>
      <p:sp>
        <p:nvSpPr>
          <p:cNvPr id="2" name="Rectangle 1"/>
          <p:cNvSpPr/>
          <p:nvPr/>
        </p:nvSpPr>
        <p:spPr>
          <a:xfrm>
            <a:off x="2031869" y="2743200"/>
            <a:ext cx="5187317" cy="523220"/>
          </a:xfrm>
          <a:prstGeom prst="rect">
            <a:avLst/>
          </a:prstGeom>
        </p:spPr>
        <p:txBody>
          <a:bodyPr wrap="none">
            <a:spAutoFit/>
          </a:bodyPr>
          <a:lstStyle/>
          <a:p>
            <a:pPr algn="ctr"/>
            <a:r>
              <a:rPr lang="en-US" sz="2800" b="1" dirty="0" smtClean="0">
                <a:solidFill>
                  <a:srgbClr val="7E1B68"/>
                </a:solidFill>
                <a:latin typeface="+mn-lt"/>
              </a:rPr>
              <a:t>Instructor : Dr. Syed Musharaf Ali</a:t>
            </a:r>
          </a:p>
        </p:txBody>
      </p:sp>
      <p:sp>
        <p:nvSpPr>
          <p:cNvPr id="18" name="Text Box 9"/>
          <p:cNvSpPr txBox="1">
            <a:spLocks noChangeArrowheads="1"/>
          </p:cNvSpPr>
          <p:nvPr/>
        </p:nvSpPr>
        <p:spPr bwMode="auto">
          <a:xfrm>
            <a:off x="76200" y="863025"/>
            <a:ext cx="914400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None/>
            </a:pPr>
            <a:r>
              <a:rPr lang="en-GB" sz="5400" b="1" dirty="0" smtClean="0">
                <a:solidFill>
                  <a:srgbClr val="7E1B68"/>
                </a:solidFill>
                <a:latin typeface="+mn-lt"/>
                <a:cs typeface="Arial" panose="020B0604020202020204" pitchFamily="34" charset="0"/>
              </a:rPr>
              <a:t>Data Structure and Algorithms</a:t>
            </a:r>
          </a:p>
          <a:p>
            <a:pPr algn="ctr">
              <a:buNone/>
            </a:pPr>
            <a:r>
              <a:rPr lang="en-GB" sz="3600" b="1" dirty="0" smtClean="0">
                <a:solidFill>
                  <a:srgbClr val="7E1B68"/>
                </a:solidFill>
                <a:latin typeface="+mn-lt"/>
                <a:cs typeface="Arial" panose="020B0604020202020204" pitchFamily="34" charset="0"/>
              </a:rPr>
              <a:t>(CS212)</a:t>
            </a:r>
            <a:endParaRPr lang="en-GB" sz="3600" b="1" dirty="0">
              <a:solidFill>
                <a:srgbClr val="7E1B68"/>
              </a:solidFill>
              <a:latin typeface="+mn-lt"/>
              <a:cs typeface="Arial" panose="020B0604020202020204" pitchFamily="34" charset="0"/>
            </a:endParaRPr>
          </a:p>
        </p:txBody>
      </p:sp>
      <p:sp>
        <p:nvSpPr>
          <p:cNvPr id="7" name="Content Placeholder 3"/>
          <p:cNvSpPr>
            <a:spLocks noGrp="1"/>
          </p:cNvSpPr>
          <p:nvPr/>
        </p:nvSpPr>
        <p:spPr bwMode="auto">
          <a:xfrm>
            <a:off x="2438400" y="3581400"/>
            <a:ext cx="426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8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8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1800">
                <a:solidFill>
                  <a:schemeClr val="tx1"/>
                </a:solidFill>
                <a:latin typeface="+mn-lt"/>
              </a:defRPr>
            </a:lvl9pPr>
          </a:lstStyle>
          <a:p>
            <a:pPr lvl="1" eaLnBrk="1" hangingPunct="1">
              <a:buClr>
                <a:srgbClr val="C0504D"/>
              </a:buClr>
              <a:buFont typeface="Wingdings" panose="05000000000000000000" pitchFamily="2" charset="2"/>
              <a:buNone/>
            </a:pPr>
            <a:r>
              <a:rPr lang="de-DE" altLang="en-US" dirty="0" smtClean="0">
                <a:solidFill>
                  <a:srgbClr val="7E1B68"/>
                </a:solidFill>
              </a:rPr>
              <a:t> musharaf.ali@iiu.edu.pk</a:t>
            </a:r>
            <a:endParaRPr lang="en-US" altLang="en-US" dirty="0" smtClean="0">
              <a:solidFill>
                <a:srgbClr val="7E1B68"/>
              </a:solidFill>
            </a:endParaRPr>
          </a:p>
          <a:p>
            <a:pPr lvl="1" eaLnBrk="1" hangingPunct="1">
              <a:buClr>
                <a:srgbClr val="C0504D"/>
              </a:buClr>
              <a:buFont typeface="Wingdings" panose="05000000000000000000" pitchFamily="2" charset="2"/>
              <a:buNone/>
            </a:pPr>
            <a:endParaRPr lang="de-DE" altLang="en-US" dirty="0">
              <a:solidFill>
                <a:srgbClr val="7E1B68"/>
              </a:solidFill>
            </a:endParaRPr>
          </a:p>
          <a:p>
            <a:pPr lvl="1" eaLnBrk="1" hangingPunct="1">
              <a:buClr>
                <a:srgbClr val="C0504D"/>
              </a:buClr>
              <a:buFont typeface="Wingdings" panose="05000000000000000000" pitchFamily="2" charset="2"/>
              <a:buNone/>
            </a:pPr>
            <a:endParaRPr lang="en-US" altLang="en-US" dirty="0" smtClean="0">
              <a:solidFill>
                <a:srgbClr val="7E1B68"/>
              </a:solidFill>
            </a:endParaRPr>
          </a:p>
          <a:p>
            <a:pPr lvl="1" eaLnBrk="1" hangingPunct="1">
              <a:buClr>
                <a:srgbClr val="C0504D"/>
              </a:buClr>
              <a:buFont typeface="Wingdings" panose="05000000000000000000" pitchFamily="2" charset="2"/>
              <a:buNone/>
            </a:pPr>
            <a:endParaRPr lang="en-US" altLang="en-US" dirty="0" smtClean="0">
              <a:solidFill>
                <a:srgbClr val="7E1B68"/>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Insertion Sort</a:t>
            </a:r>
            <a:endParaRPr lang="en-US" sz="3200" b="1" dirty="0">
              <a:solidFill>
                <a:srgbClr val="7E1B68"/>
              </a:solidFill>
              <a:latin typeface="+mn-lt"/>
            </a:endParaRPr>
          </a:p>
        </p:txBody>
      </p:sp>
      <p:sp>
        <p:nvSpPr>
          <p:cNvPr id="5" name="Rectangle 4"/>
          <p:cNvSpPr/>
          <p:nvPr/>
        </p:nvSpPr>
        <p:spPr>
          <a:xfrm>
            <a:off x="304800" y="838200"/>
            <a:ext cx="6477000" cy="830997"/>
          </a:xfrm>
          <a:prstGeom prst="rect">
            <a:avLst/>
          </a:prstGeom>
        </p:spPr>
        <p:txBody>
          <a:bodyPr wrap="square">
            <a:spAutoFit/>
          </a:bodyPr>
          <a:lstStyle/>
          <a:p>
            <a:r>
              <a:rPr lang="de-DE" sz="2400" b="1" dirty="0" smtClean="0">
                <a:latin typeface="+mn-lt"/>
              </a:rPr>
              <a:t>Example 1</a:t>
            </a:r>
            <a:r>
              <a:rPr lang="de-DE" sz="2400" dirty="0" smtClean="0">
                <a:latin typeface="+mn-lt"/>
              </a:rPr>
              <a:t>:</a:t>
            </a:r>
            <a:endParaRPr lang="en-US" sz="2400" dirty="0" smtClean="0">
              <a:latin typeface="+mn-lt"/>
            </a:endParaRPr>
          </a:p>
          <a:p>
            <a:endParaRPr lang="en-US" sz="2400" dirty="0">
              <a:latin typeface="+mn-lt"/>
            </a:endParaRPr>
          </a:p>
        </p:txBody>
      </p:sp>
      <p:pic>
        <p:nvPicPr>
          <p:cNvPr id="9" name="Picture 8"/>
          <p:cNvPicPr>
            <a:picLocks noChangeAspect="1"/>
          </p:cNvPicPr>
          <p:nvPr/>
        </p:nvPicPr>
        <p:blipFill>
          <a:blip r:embed="rId2"/>
          <a:stretch>
            <a:fillRect/>
          </a:stretch>
        </p:blipFill>
        <p:spPr>
          <a:xfrm>
            <a:off x="2331347" y="2813211"/>
            <a:ext cx="4298053" cy="1072989"/>
          </a:xfrm>
          <a:prstGeom prst="rect">
            <a:avLst/>
          </a:prstGeom>
        </p:spPr>
      </p:pic>
      <p:pic>
        <p:nvPicPr>
          <p:cNvPr id="10" name="Picture 9"/>
          <p:cNvPicPr>
            <a:picLocks noChangeAspect="1"/>
          </p:cNvPicPr>
          <p:nvPr/>
        </p:nvPicPr>
        <p:blipFill>
          <a:blip r:embed="rId3"/>
          <a:stretch>
            <a:fillRect/>
          </a:stretch>
        </p:blipFill>
        <p:spPr>
          <a:xfrm>
            <a:off x="1370460" y="1828800"/>
            <a:ext cx="6219825" cy="4114800"/>
          </a:xfrm>
          <a:prstGeom prst="rect">
            <a:avLst/>
          </a:prstGeom>
        </p:spPr>
      </p:pic>
    </p:spTree>
    <p:extLst>
      <p:ext uri="{BB962C8B-B14F-4D97-AF65-F5344CB8AC3E}">
        <p14:creationId xmlns:p14="http://schemas.microsoft.com/office/powerpoint/2010/main" val="2575393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Insertion Sort</a:t>
            </a:r>
            <a:endParaRPr lang="en-US" sz="3200" b="1" dirty="0">
              <a:solidFill>
                <a:srgbClr val="7E1B68"/>
              </a:solidFill>
              <a:latin typeface="+mn-lt"/>
            </a:endParaRPr>
          </a:p>
        </p:txBody>
      </p:sp>
      <p:sp>
        <p:nvSpPr>
          <p:cNvPr id="5" name="Rectangle 4"/>
          <p:cNvSpPr/>
          <p:nvPr/>
        </p:nvSpPr>
        <p:spPr>
          <a:xfrm>
            <a:off x="304800" y="838200"/>
            <a:ext cx="6477000" cy="830997"/>
          </a:xfrm>
          <a:prstGeom prst="rect">
            <a:avLst/>
          </a:prstGeom>
        </p:spPr>
        <p:txBody>
          <a:bodyPr wrap="square">
            <a:spAutoFit/>
          </a:bodyPr>
          <a:lstStyle/>
          <a:p>
            <a:r>
              <a:rPr lang="de-DE" sz="2400" b="1" dirty="0" smtClean="0">
                <a:latin typeface="+mn-lt"/>
              </a:rPr>
              <a:t>Example 2</a:t>
            </a:r>
            <a:r>
              <a:rPr lang="de-DE" sz="2400" dirty="0" smtClean="0">
                <a:latin typeface="+mn-lt"/>
              </a:rPr>
              <a:t>:</a:t>
            </a:r>
            <a:endParaRPr lang="en-US" sz="2400" dirty="0" smtClean="0">
              <a:latin typeface="+mn-lt"/>
            </a:endParaRPr>
          </a:p>
          <a:p>
            <a:endParaRPr lang="en-US" sz="2400" dirty="0">
              <a:latin typeface="+mn-lt"/>
            </a:endParaRPr>
          </a:p>
        </p:txBody>
      </p:sp>
      <p:pic>
        <p:nvPicPr>
          <p:cNvPr id="2050" name="Picture 2" descr="Image result for insertion s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351133"/>
            <a:ext cx="5791200" cy="548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0445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Insertion Sort</a:t>
            </a:r>
            <a:endParaRPr lang="en-US" sz="3200" b="1" dirty="0">
              <a:solidFill>
                <a:srgbClr val="7E1B68"/>
              </a:solidFill>
              <a:latin typeface="+mn-lt"/>
            </a:endParaRPr>
          </a:p>
        </p:txBody>
      </p:sp>
      <p:sp>
        <p:nvSpPr>
          <p:cNvPr id="5" name="Rectangle 4"/>
          <p:cNvSpPr/>
          <p:nvPr/>
        </p:nvSpPr>
        <p:spPr>
          <a:xfrm>
            <a:off x="304800" y="838200"/>
            <a:ext cx="6477000" cy="830997"/>
          </a:xfrm>
          <a:prstGeom prst="rect">
            <a:avLst/>
          </a:prstGeom>
        </p:spPr>
        <p:txBody>
          <a:bodyPr wrap="square">
            <a:spAutoFit/>
          </a:bodyPr>
          <a:lstStyle/>
          <a:p>
            <a:r>
              <a:rPr lang="de-DE" sz="2400" b="1" dirty="0" smtClean="0">
                <a:latin typeface="+mn-lt"/>
              </a:rPr>
              <a:t>Algorithm:</a:t>
            </a:r>
            <a:endParaRPr lang="en-US" sz="2400" b="1" dirty="0" smtClean="0">
              <a:latin typeface="+mn-lt"/>
            </a:endParaRPr>
          </a:p>
          <a:p>
            <a:endParaRPr lang="en-US" sz="2400" dirty="0">
              <a:latin typeface="+mn-lt"/>
            </a:endParaRPr>
          </a:p>
        </p:txBody>
      </p:sp>
      <p:pic>
        <p:nvPicPr>
          <p:cNvPr id="7" name="Picture 6"/>
          <p:cNvPicPr>
            <a:picLocks noChangeAspect="1"/>
          </p:cNvPicPr>
          <p:nvPr/>
        </p:nvPicPr>
        <p:blipFill>
          <a:blip r:embed="rId2"/>
          <a:stretch>
            <a:fillRect/>
          </a:stretch>
        </p:blipFill>
        <p:spPr>
          <a:xfrm>
            <a:off x="2790825" y="1669197"/>
            <a:ext cx="3533775" cy="3640859"/>
          </a:xfrm>
          <a:prstGeom prst="rect">
            <a:avLst/>
          </a:prstGeom>
        </p:spPr>
      </p:pic>
      <p:sp>
        <p:nvSpPr>
          <p:cNvPr id="8" name="Rectangle 7"/>
          <p:cNvSpPr/>
          <p:nvPr/>
        </p:nvSpPr>
        <p:spPr>
          <a:xfrm>
            <a:off x="609600" y="5830669"/>
            <a:ext cx="8534400" cy="646331"/>
          </a:xfrm>
          <a:prstGeom prst="rect">
            <a:avLst/>
          </a:prstGeom>
        </p:spPr>
        <p:txBody>
          <a:bodyPr wrap="square">
            <a:spAutoFit/>
          </a:bodyPr>
          <a:lstStyle/>
          <a:p>
            <a:r>
              <a:rPr lang="en-GB" b="1" dirty="0"/>
              <a:t>This algorithm is not suitable for large data sets as its average and worst case complexity are of Ο(n</a:t>
            </a:r>
            <a:r>
              <a:rPr lang="en-GB" b="1" baseline="30000" dirty="0"/>
              <a:t>2</a:t>
            </a:r>
            <a:r>
              <a:rPr lang="en-GB" b="1" dirty="0"/>
              <a:t>), where n is the number of items.</a:t>
            </a:r>
            <a:endParaRPr lang="en-US" b="1" dirty="0"/>
          </a:p>
        </p:txBody>
      </p:sp>
    </p:spTree>
    <p:extLst>
      <p:ext uri="{BB962C8B-B14F-4D97-AF65-F5344CB8AC3E}">
        <p14:creationId xmlns:p14="http://schemas.microsoft.com/office/powerpoint/2010/main" val="1834071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Selection Sort</a:t>
            </a:r>
            <a:endParaRPr lang="en-US" sz="3200" b="1" dirty="0">
              <a:solidFill>
                <a:srgbClr val="7E1B68"/>
              </a:solidFill>
              <a:latin typeface="+mn-lt"/>
            </a:endParaRPr>
          </a:p>
        </p:txBody>
      </p:sp>
      <p:sp>
        <p:nvSpPr>
          <p:cNvPr id="5" name="Rectangle 4"/>
          <p:cNvSpPr/>
          <p:nvPr/>
        </p:nvSpPr>
        <p:spPr>
          <a:xfrm>
            <a:off x="0" y="990600"/>
            <a:ext cx="9144000" cy="5632311"/>
          </a:xfrm>
          <a:prstGeom prst="rect">
            <a:avLst/>
          </a:prstGeom>
        </p:spPr>
        <p:txBody>
          <a:bodyPr wrap="square">
            <a:spAutoFit/>
          </a:bodyPr>
          <a:lstStyle/>
          <a:p>
            <a:r>
              <a:rPr lang="en-GB" sz="2400" dirty="0" smtClean="0">
                <a:solidFill>
                  <a:srgbClr val="000000"/>
                </a:solidFill>
                <a:latin typeface="+mn-lt"/>
              </a:rPr>
              <a:t>In </a:t>
            </a:r>
            <a:r>
              <a:rPr lang="en-GB" sz="2400" dirty="0">
                <a:solidFill>
                  <a:srgbClr val="000000"/>
                </a:solidFill>
                <a:latin typeface="+mn-lt"/>
              </a:rPr>
              <a:t>selection sort, the first element in the list is selected and it is compared repeatedly with remaining all the elements in the list. </a:t>
            </a:r>
            <a:endParaRPr lang="en-GB" sz="2400" dirty="0" smtClean="0">
              <a:solidFill>
                <a:srgbClr val="000000"/>
              </a:solidFill>
              <a:latin typeface="+mn-lt"/>
            </a:endParaRPr>
          </a:p>
          <a:p>
            <a:endParaRPr lang="en-GB" sz="2400" dirty="0">
              <a:solidFill>
                <a:srgbClr val="000000"/>
              </a:solidFill>
              <a:latin typeface="+mn-lt"/>
            </a:endParaRPr>
          </a:p>
          <a:p>
            <a:r>
              <a:rPr lang="en-GB" sz="2400" dirty="0" smtClean="0">
                <a:solidFill>
                  <a:srgbClr val="000000"/>
                </a:solidFill>
                <a:latin typeface="+mn-lt"/>
              </a:rPr>
              <a:t>If </a:t>
            </a:r>
            <a:r>
              <a:rPr lang="en-GB" sz="2400" dirty="0">
                <a:solidFill>
                  <a:srgbClr val="000000"/>
                </a:solidFill>
                <a:latin typeface="+mn-lt"/>
              </a:rPr>
              <a:t>any element is smaller than the selected element (for Ascending order), then both are swapped. </a:t>
            </a:r>
            <a:endParaRPr lang="en-GB" sz="2400" dirty="0" smtClean="0">
              <a:solidFill>
                <a:srgbClr val="000000"/>
              </a:solidFill>
              <a:latin typeface="+mn-lt"/>
            </a:endParaRPr>
          </a:p>
          <a:p>
            <a:endParaRPr lang="en-GB" sz="2400" dirty="0">
              <a:solidFill>
                <a:srgbClr val="000000"/>
              </a:solidFill>
              <a:latin typeface="+mn-lt"/>
            </a:endParaRPr>
          </a:p>
          <a:p>
            <a:r>
              <a:rPr lang="en-GB" sz="2400" dirty="0" smtClean="0">
                <a:solidFill>
                  <a:srgbClr val="000000"/>
                </a:solidFill>
                <a:latin typeface="+mn-lt"/>
              </a:rPr>
              <a:t>Then </a:t>
            </a:r>
            <a:r>
              <a:rPr lang="en-GB" sz="2400" dirty="0">
                <a:solidFill>
                  <a:srgbClr val="000000"/>
                </a:solidFill>
                <a:latin typeface="+mn-lt"/>
              </a:rPr>
              <a:t>we select the element at second position in the list and it is compared with remaining all elements in the list. If any element is smaller than the selected element, then both are swapped. </a:t>
            </a:r>
            <a:endParaRPr lang="en-GB" sz="2400" dirty="0" smtClean="0">
              <a:solidFill>
                <a:srgbClr val="000000"/>
              </a:solidFill>
              <a:latin typeface="+mn-lt"/>
            </a:endParaRPr>
          </a:p>
          <a:p>
            <a:endParaRPr lang="en-GB" sz="2400" dirty="0">
              <a:solidFill>
                <a:srgbClr val="000000"/>
              </a:solidFill>
              <a:latin typeface="+mn-lt"/>
            </a:endParaRPr>
          </a:p>
          <a:p>
            <a:r>
              <a:rPr lang="en-GB" sz="2400" dirty="0" smtClean="0">
                <a:solidFill>
                  <a:srgbClr val="000000"/>
                </a:solidFill>
                <a:latin typeface="+mn-lt"/>
              </a:rPr>
              <a:t>This </a:t>
            </a:r>
            <a:r>
              <a:rPr lang="en-GB" sz="2400" dirty="0">
                <a:solidFill>
                  <a:srgbClr val="000000"/>
                </a:solidFill>
                <a:latin typeface="+mn-lt"/>
              </a:rPr>
              <a:t>procedure is repeated till the entire list is sorted</a:t>
            </a:r>
            <a:r>
              <a:rPr lang="en-GB" sz="2400" dirty="0" smtClean="0">
                <a:solidFill>
                  <a:srgbClr val="000000"/>
                </a:solidFill>
                <a:latin typeface="+mn-lt"/>
              </a:rPr>
              <a:t>.</a:t>
            </a:r>
          </a:p>
          <a:p>
            <a:endParaRPr lang="en-GB" sz="2400" dirty="0">
              <a:solidFill>
                <a:srgbClr val="000000"/>
              </a:solidFill>
              <a:latin typeface="+mn-lt"/>
            </a:endParaRPr>
          </a:p>
          <a:p>
            <a:endParaRPr lang="en-GB" sz="2400" dirty="0" smtClean="0">
              <a:solidFill>
                <a:srgbClr val="000000"/>
              </a:solidFill>
              <a:latin typeface="+mn-lt"/>
            </a:endParaRPr>
          </a:p>
          <a:p>
            <a:r>
              <a:rPr lang="en-GB" sz="2400" b="1" dirty="0">
                <a:latin typeface="+mn-lt"/>
              </a:rPr>
              <a:t>This algorithm is not suitable for large data sets as its average and worst case complexities are of Ο(n</a:t>
            </a:r>
            <a:r>
              <a:rPr lang="en-GB" sz="2400" b="1" baseline="30000" dirty="0">
                <a:latin typeface="+mn-lt"/>
              </a:rPr>
              <a:t>2</a:t>
            </a:r>
            <a:r>
              <a:rPr lang="en-GB" sz="2400" b="1" dirty="0">
                <a:latin typeface="+mn-lt"/>
              </a:rPr>
              <a:t>), where n is the number of items.</a:t>
            </a:r>
            <a:endParaRPr lang="en-US" sz="2400" b="1" dirty="0">
              <a:latin typeface="+mn-lt"/>
            </a:endParaRPr>
          </a:p>
        </p:txBody>
      </p:sp>
    </p:spTree>
    <p:extLst>
      <p:ext uri="{BB962C8B-B14F-4D97-AF65-F5344CB8AC3E}">
        <p14:creationId xmlns:p14="http://schemas.microsoft.com/office/powerpoint/2010/main" val="631967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Selection Sort</a:t>
            </a:r>
            <a:endParaRPr lang="en-US" sz="3200" b="1" dirty="0">
              <a:solidFill>
                <a:srgbClr val="7E1B68"/>
              </a:solidFill>
              <a:latin typeface="+mn-lt"/>
            </a:endParaRPr>
          </a:p>
        </p:txBody>
      </p:sp>
      <p:sp>
        <p:nvSpPr>
          <p:cNvPr id="5" name="Rectangle 4"/>
          <p:cNvSpPr/>
          <p:nvPr/>
        </p:nvSpPr>
        <p:spPr>
          <a:xfrm>
            <a:off x="0" y="990600"/>
            <a:ext cx="9144000" cy="5262979"/>
          </a:xfrm>
          <a:prstGeom prst="rect">
            <a:avLst/>
          </a:prstGeom>
        </p:spPr>
        <p:txBody>
          <a:bodyPr wrap="square">
            <a:spAutoFit/>
          </a:bodyPr>
          <a:lstStyle/>
          <a:p>
            <a:r>
              <a:rPr lang="en-GB" sz="2400" dirty="0">
                <a:latin typeface="+mn-lt"/>
              </a:rPr>
              <a:t>The selection sort algorithm is performed using following steps</a:t>
            </a:r>
            <a:r>
              <a:rPr lang="en-GB" sz="2400" dirty="0" smtClean="0">
                <a:latin typeface="+mn-lt"/>
              </a:rPr>
              <a:t>...</a:t>
            </a:r>
          </a:p>
          <a:p>
            <a:endParaRPr lang="en-GB" sz="2400" dirty="0">
              <a:latin typeface="+mn-lt"/>
            </a:endParaRPr>
          </a:p>
          <a:p>
            <a:r>
              <a:rPr lang="en-GB" sz="2400" b="1" dirty="0">
                <a:latin typeface="+mn-lt"/>
              </a:rPr>
              <a:t>Step 1:</a:t>
            </a:r>
            <a:r>
              <a:rPr lang="en-GB" sz="2400" dirty="0">
                <a:latin typeface="+mn-lt"/>
              </a:rPr>
              <a:t> Select the first element of the list (i.e., Element at first position in the list</a:t>
            </a:r>
            <a:r>
              <a:rPr lang="en-GB" sz="2400" dirty="0" smtClean="0">
                <a:latin typeface="+mn-lt"/>
              </a:rPr>
              <a:t>).</a:t>
            </a:r>
          </a:p>
          <a:p>
            <a:endParaRPr lang="en-GB" sz="2400" dirty="0">
              <a:latin typeface="+mn-lt"/>
            </a:endParaRPr>
          </a:p>
          <a:p>
            <a:r>
              <a:rPr lang="en-GB" sz="2400" b="1" dirty="0">
                <a:latin typeface="+mn-lt"/>
              </a:rPr>
              <a:t>Step 2:</a:t>
            </a:r>
            <a:r>
              <a:rPr lang="en-GB" sz="2400" dirty="0">
                <a:latin typeface="+mn-lt"/>
              </a:rPr>
              <a:t> Compare the selected element with all other elements in the list</a:t>
            </a:r>
            <a:r>
              <a:rPr lang="en-GB" sz="2400" dirty="0" smtClean="0">
                <a:latin typeface="+mn-lt"/>
              </a:rPr>
              <a:t>.</a:t>
            </a:r>
          </a:p>
          <a:p>
            <a:endParaRPr lang="en-GB" sz="2400" dirty="0">
              <a:latin typeface="+mn-lt"/>
            </a:endParaRPr>
          </a:p>
          <a:p>
            <a:r>
              <a:rPr lang="en-GB" sz="2400" b="1" dirty="0">
                <a:latin typeface="+mn-lt"/>
              </a:rPr>
              <a:t>Step 3:</a:t>
            </a:r>
            <a:r>
              <a:rPr lang="en-GB" sz="2400" dirty="0">
                <a:latin typeface="+mn-lt"/>
              </a:rPr>
              <a:t> For every </a:t>
            </a:r>
            <a:r>
              <a:rPr lang="en-GB" sz="2400" dirty="0" smtClean="0">
                <a:latin typeface="+mn-lt"/>
              </a:rPr>
              <a:t>comparison, </a:t>
            </a:r>
            <a:r>
              <a:rPr lang="en-GB" sz="2400" dirty="0">
                <a:latin typeface="+mn-lt"/>
              </a:rPr>
              <a:t>if any element is smaller than selected element (for Ascending order), then these two are swapped</a:t>
            </a:r>
            <a:r>
              <a:rPr lang="en-GB" sz="2400" dirty="0" smtClean="0">
                <a:latin typeface="+mn-lt"/>
              </a:rPr>
              <a:t>.</a:t>
            </a:r>
          </a:p>
          <a:p>
            <a:endParaRPr lang="en-GB" sz="2400" dirty="0">
              <a:latin typeface="+mn-lt"/>
            </a:endParaRPr>
          </a:p>
          <a:p>
            <a:r>
              <a:rPr lang="en-GB" sz="2400" b="1" dirty="0">
                <a:latin typeface="+mn-lt"/>
              </a:rPr>
              <a:t>Step 4:</a:t>
            </a:r>
            <a:r>
              <a:rPr lang="en-GB" sz="2400" dirty="0">
                <a:latin typeface="+mn-lt"/>
              </a:rPr>
              <a:t> Repeat the same procedure with next position in the list till the entire list is sorted.</a:t>
            </a:r>
          </a:p>
          <a:p>
            <a:endParaRPr lang="en-US" sz="2400" dirty="0">
              <a:latin typeface="+mn-lt"/>
            </a:endParaRPr>
          </a:p>
        </p:txBody>
      </p:sp>
    </p:spTree>
    <p:extLst>
      <p:ext uri="{BB962C8B-B14F-4D97-AF65-F5344CB8AC3E}">
        <p14:creationId xmlns:p14="http://schemas.microsoft.com/office/powerpoint/2010/main" val="3971907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Selection Sort</a:t>
            </a:r>
            <a:endParaRPr lang="en-US" sz="3200" b="1" dirty="0">
              <a:solidFill>
                <a:srgbClr val="7E1B68"/>
              </a:solidFill>
              <a:latin typeface="+mn-lt"/>
            </a:endParaRPr>
          </a:p>
        </p:txBody>
      </p:sp>
      <p:sp>
        <p:nvSpPr>
          <p:cNvPr id="4" name="Rectangle 3"/>
          <p:cNvSpPr/>
          <p:nvPr/>
        </p:nvSpPr>
        <p:spPr>
          <a:xfrm>
            <a:off x="152400" y="990600"/>
            <a:ext cx="8991600" cy="769441"/>
          </a:xfrm>
          <a:prstGeom prst="rect">
            <a:avLst/>
          </a:prstGeom>
        </p:spPr>
        <p:txBody>
          <a:bodyPr wrap="square">
            <a:spAutoFit/>
          </a:bodyPr>
          <a:lstStyle/>
          <a:p>
            <a:r>
              <a:rPr lang="de-DE" sz="2400" b="1" dirty="0" smtClean="0">
                <a:latin typeface="+mn-lt"/>
              </a:rPr>
              <a:t>Example 1:</a:t>
            </a:r>
            <a:endParaRPr lang="en-US" sz="2400" b="1" dirty="0" smtClean="0">
              <a:latin typeface="+mn-lt"/>
              <a:hlinkClick r:id="rId2"/>
            </a:endParaRPr>
          </a:p>
          <a:p>
            <a:endParaRPr lang="en-US" sz="2000" dirty="0">
              <a:latin typeface="+mn-lt"/>
              <a:hlinkClick r:id="rId2"/>
            </a:endParaRPr>
          </a:p>
        </p:txBody>
      </p:sp>
      <p:pic>
        <p:nvPicPr>
          <p:cNvPr id="2050" name="Picture 2" descr="Image result for selection s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516476"/>
            <a:ext cx="4114800" cy="501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316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Selection Sort</a:t>
            </a:r>
            <a:endParaRPr lang="en-US" sz="3200" b="1" dirty="0">
              <a:solidFill>
                <a:srgbClr val="7E1B68"/>
              </a:solidFill>
              <a:latin typeface="+mn-lt"/>
            </a:endParaRPr>
          </a:p>
        </p:txBody>
      </p:sp>
      <p:sp>
        <p:nvSpPr>
          <p:cNvPr id="4" name="Rectangle 3"/>
          <p:cNvSpPr/>
          <p:nvPr/>
        </p:nvSpPr>
        <p:spPr>
          <a:xfrm>
            <a:off x="152400" y="990600"/>
            <a:ext cx="8991600" cy="769441"/>
          </a:xfrm>
          <a:prstGeom prst="rect">
            <a:avLst/>
          </a:prstGeom>
        </p:spPr>
        <p:txBody>
          <a:bodyPr wrap="square">
            <a:spAutoFit/>
          </a:bodyPr>
          <a:lstStyle/>
          <a:p>
            <a:r>
              <a:rPr lang="de-DE" sz="2400" b="1" dirty="0" smtClean="0">
                <a:latin typeface="+mn-lt"/>
              </a:rPr>
              <a:t>Example 2:</a:t>
            </a:r>
            <a:endParaRPr lang="en-US" sz="2400" b="1" dirty="0" smtClean="0">
              <a:latin typeface="+mn-lt"/>
              <a:hlinkClick r:id="rId2"/>
            </a:endParaRPr>
          </a:p>
          <a:p>
            <a:endParaRPr lang="en-US" sz="2000" dirty="0">
              <a:latin typeface="+mn-lt"/>
              <a:hlinkClick r:id="rId2"/>
            </a:endParaRPr>
          </a:p>
        </p:txBody>
      </p:sp>
      <p:pic>
        <p:nvPicPr>
          <p:cNvPr id="7170" name="Picture 2" descr="Image result for selection s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676400"/>
            <a:ext cx="502919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789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Selection Sort</a:t>
            </a:r>
            <a:endParaRPr lang="en-US" sz="3200" b="1" dirty="0">
              <a:solidFill>
                <a:srgbClr val="7E1B68"/>
              </a:solidFill>
              <a:latin typeface="+mn-lt"/>
            </a:endParaRPr>
          </a:p>
        </p:txBody>
      </p:sp>
      <p:sp>
        <p:nvSpPr>
          <p:cNvPr id="4" name="Rectangle 3"/>
          <p:cNvSpPr/>
          <p:nvPr/>
        </p:nvSpPr>
        <p:spPr>
          <a:xfrm>
            <a:off x="152400" y="990600"/>
            <a:ext cx="8991600" cy="769441"/>
          </a:xfrm>
          <a:prstGeom prst="rect">
            <a:avLst/>
          </a:prstGeom>
        </p:spPr>
        <p:txBody>
          <a:bodyPr wrap="square">
            <a:spAutoFit/>
          </a:bodyPr>
          <a:lstStyle/>
          <a:p>
            <a:r>
              <a:rPr lang="de-DE" sz="2400" b="1" dirty="0" smtClean="0">
                <a:latin typeface="+mn-lt"/>
              </a:rPr>
              <a:t>Algorithm:</a:t>
            </a:r>
            <a:endParaRPr lang="en-US" sz="2400" b="1" dirty="0" smtClean="0">
              <a:latin typeface="+mn-lt"/>
              <a:hlinkClick r:id="rId2"/>
            </a:endParaRPr>
          </a:p>
          <a:p>
            <a:endParaRPr lang="en-US" sz="2000" dirty="0">
              <a:latin typeface="+mn-lt"/>
              <a:hlinkClick r:id="rId2"/>
            </a:endParaRPr>
          </a:p>
        </p:txBody>
      </p:sp>
      <p:pic>
        <p:nvPicPr>
          <p:cNvPr id="7" name="Picture 6"/>
          <p:cNvPicPr>
            <a:picLocks noChangeAspect="1"/>
          </p:cNvPicPr>
          <p:nvPr/>
        </p:nvPicPr>
        <p:blipFill>
          <a:blip r:embed="rId3"/>
          <a:stretch>
            <a:fillRect/>
          </a:stretch>
        </p:blipFill>
        <p:spPr>
          <a:xfrm>
            <a:off x="1219200" y="1752600"/>
            <a:ext cx="6760361" cy="3776663"/>
          </a:xfrm>
          <a:prstGeom prst="rect">
            <a:avLst/>
          </a:prstGeom>
        </p:spPr>
      </p:pic>
      <p:sp>
        <p:nvSpPr>
          <p:cNvPr id="5" name="Rectangle 4"/>
          <p:cNvSpPr/>
          <p:nvPr/>
        </p:nvSpPr>
        <p:spPr>
          <a:xfrm>
            <a:off x="381000" y="6059269"/>
            <a:ext cx="8763000" cy="646331"/>
          </a:xfrm>
          <a:prstGeom prst="rect">
            <a:avLst/>
          </a:prstGeom>
        </p:spPr>
        <p:txBody>
          <a:bodyPr wrap="square">
            <a:spAutoFit/>
          </a:bodyPr>
          <a:lstStyle/>
          <a:p>
            <a:r>
              <a:rPr lang="en-GB" b="1" dirty="0"/>
              <a:t>This algorithm is not suitable for large data sets as its average and worst case complexities are of Ο(n</a:t>
            </a:r>
            <a:r>
              <a:rPr lang="en-GB" b="1" baseline="30000" dirty="0"/>
              <a:t>2</a:t>
            </a:r>
            <a:r>
              <a:rPr lang="en-GB" b="1" dirty="0"/>
              <a:t>), where n is the number of items.</a:t>
            </a:r>
            <a:endParaRPr lang="en-US" b="1" dirty="0"/>
          </a:p>
        </p:txBody>
      </p:sp>
    </p:spTree>
    <p:extLst>
      <p:ext uri="{BB962C8B-B14F-4D97-AF65-F5344CB8AC3E}">
        <p14:creationId xmlns:p14="http://schemas.microsoft.com/office/powerpoint/2010/main" val="358836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Sort</a:t>
            </a:r>
            <a:endParaRPr lang="en-US" sz="3200" b="1" dirty="0">
              <a:solidFill>
                <a:srgbClr val="7E1B68"/>
              </a:solidFill>
              <a:latin typeface="+mn-lt"/>
            </a:endParaRPr>
          </a:p>
        </p:txBody>
      </p:sp>
      <p:sp>
        <p:nvSpPr>
          <p:cNvPr id="4" name="Rectangle 3"/>
          <p:cNvSpPr/>
          <p:nvPr/>
        </p:nvSpPr>
        <p:spPr>
          <a:xfrm>
            <a:off x="152400" y="990600"/>
            <a:ext cx="8991600" cy="769441"/>
          </a:xfrm>
          <a:prstGeom prst="rect">
            <a:avLst/>
          </a:prstGeom>
        </p:spPr>
        <p:txBody>
          <a:bodyPr wrap="square">
            <a:spAutoFit/>
          </a:bodyPr>
          <a:lstStyle/>
          <a:p>
            <a:r>
              <a:rPr lang="de-DE" sz="2400" b="1" dirty="0" smtClean="0">
                <a:latin typeface="+mn-lt"/>
              </a:rPr>
              <a:t>Links:</a:t>
            </a:r>
            <a:endParaRPr lang="en-US" sz="2400" b="1" dirty="0" smtClean="0">
              <a:latin typeface="+mn-lt"/>
              <a:hlinkClick r:id="rId2"/>
            </a:endParaRPr>
          </a:p>
          <a:p>
            <a:endParaRPr lang="en-US" sz="2000" dirty="0">
              <a:latin typeface="+mn-lt"/>
              <a:hlinkClick r:id="rId2"/>
            </a:endParaRPr>
          </a:p>
        </p:txBody>
      </p:sp>
      <p:sp>
        <p:nvSpPr>
          <p:cNvPr id="6" name="Rectangle 5"/>
          <p:cNvSpPr/>
          <p:nvPr/>
        </p:nvSpPr>
        <p:spPr>
          <a:xfrm>
            <a:off x="458718" y="1611868"/>
            <a:ext cx="4570482" cy="369332"/>
          </a:xfrm>
          <a:prstGeom prst="rect">
            <a:avLst/>
          </a:prstGeom>
        </p:spPr>
        <p:txBody>
          <a:bodyPr wrap="none">
            <a:spAutoFit/>
          </a:bodyPr>
          <a:lstStyle/>
          <a:p>
            <a:r>
              <a:rPr lang="en-US" dirty="0"/>
              <a:t>http://btechsmartclass.com/DS/U4_T4.html</a:t>
            </a:r>
          </a:p>
        </p:txBody>
      </p:sp>
      <p:sp>
        <p:nvSpPr>
          <p:cNvPr id="8" name="Rectangle 7"/>
          <p:cNvSpPr/>
          <p:nvPr/>
        </p:nvSpPr>
        <p:spPr>
          <a:xfrm>
            <a:off x="471714" y="2286000"/>
            <a:ext cx="7300686" cy="369332"/>
          </a:xfrm>
          <a:prstGeom prst="rect">
            <a:avLst/>
          </a:prstGeom>
        </p:spPr>
        <p:txBody>
          <a:bodyPr wrap="square">
            <a:spAutoFit/>
          </a:bodyPr>
          <a:lstStyle/>
          <a:p>
            <a:r>
              <a:rPr lang="en-US" dirty="0"/>
              <a:t>http://www.studytonight.com/data-structures/introduction-to-sorting</a:t>
            </a:r>
          </a:p>
        </p:txBody>
      </p:sp>
      <p:sp>
        <p:nvSpPr>
          <p:cNvPr id="9" name="Rectangle 8"/>
          <p:cNvSpPr/>
          <p:nvPr/>
        </p:nvSpPr>
        <p:spPr>
          <a:xfrm>
            <a:off x="533400" y="2935069"/>
            <a:ext cx="8610600" cy="369332"/>
          </a:xfrm>
          <a:prstGeom prst="rect">
            <a:avLst/>
          </a:prstGeom>
        </p:spPr>
        <p:txBody>
          <a:bodyPr wrap="square">
            <a:spAutoFit/>
          </a:bodyPr>
          <a:lstStyle/>
          <a:p>
            <a:r>
              <a:rPr lang="en-US" dirty="0"/>
              <a:t>https://www.tutorialspoint.com/data_structures_algorithms/sorting_algorithms.htm</a:t>
            </a:r>
          </a:p>
        </p:txBody>
      </p:sp>
    </p:spTree>
    <p:extLst>
      <p:ext uri="{BB962C8B-B14F-4D97-AF65-F5344CB8AC3E}">
        <p14:creationId xmlns:p14="http://schemas.microsoft.com/office/powerpoint/2010/main" val="31423418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Merge Sort</a:t>
            </a:r>
            <a:endParaRPr lang="en-US" sz="3200" b="1" dirty="0">
              <a:solidFill>
                <a:srgbClr val="7E1B68"/>
              </a:solidFill>
              <a:latin typeface="+mn-lt"/>
            </a:endParaRPr>
          </a:p>
        </p:txBody>
      </p:sp>
      <p:sp>
        <p:nvSpPr>
          <p:cNvPr id="4" name="Rectangle 3"/>
          <p:cNvSpPr/>
          <p:nvPr/>
        </p:nvSpPr>
        <p:spPr>
          <a:xfrm>
            <a:off x="0" y="808672"/>
            <a:ext cx="9144000" cy="3416320"/>
          </a:xfrm>
          <a:prstGeom prst="rect">
            <a:avLst/>
          </a:prstGeom>
        </p:spPr>
        <p:txBody>
          <a:bodyPr wrap="square">
            <a:spAutoFit/>
          </a:bodyPr>
          <a:lstStyle/>
          <a:p>
            <a:pPr algn="just"/>
            <a:r>
              <a:rPr lang="en-GB" sz="2400" dirty="0">
                <a:solidFill>
                  <a:srgbClr val="000000"/>
                </a:solidFill>
                <a:latin typeface="+mn-lt"/>
              </a:rPr>
              <a:t>Merge sort is a sorting technique based on divide and conquer technique. </a:t>
            </a:r>
          </a:p>
          <a:p>
            <a:pPr algn="just"/>
            <a:endParaRPr lang="en-GB" sz="2400" dirty="0">
              <a:solidFill>
                <a:srgbClr val="000000"/>
              </a:solidFill>
              <a:latin typeface="+mn-lt"/>
            </a:endParaRPr>
          </a:p>
          <a:p>
            <a:pPr algn="just"/>
            <a:r>
              <a:rPr lang="en-GB" sz="2400" dirty="0">
                <a:latin typeface="+mn-lt"/>
              </a:rPr>
              <a:t>It divides input array in two halves, calls itself for the two halves and then merges the two sorted halves</a:t>
            </a:r>
            <a:r>
              <a:rPr lang="en-GB" sz="2400" dirty="0" smtClean="0">
                <a:latin typeface="+mn-lt"/>
              </a:rPr>
              <a:t>.</a:t>
            </a:r>
          </a:p>
          <a:p>
            <a:pPr algn="just"/>
            <a:endParaRPr lang="en-GB" sz="2400" b="0" i="0" dirty="0">
              <a:solidFill>
                <a:srgbClr val="000000"/>
              </a:solidFill>
              <a:effectLst/>
              <a:latin typeface="+mn-lt"/>
            </a:endParaRPr>
          </a:p>
          <a:p>
            <a:pPr algn="just"/>
            <a:r>
              <a:rPr lang="en-GB" sz="2400" b="1" dirty="0">
                <a:solidFill>
                  <a:srgbClr val="000000"/>
                </a:solidFill>
              </a:rPr>
              <a:t>With worst-case time complexity being Ο(n log n), it is one of the most respected algorithms.</a:t>
            </a:r>
          </a:p>
          <a:p>
            <a:pPr algn="just"/>
            <a:endParaRPr lang="en-GB" sz="2400" b="0" i="0" dirty="0">
              <a:solidFill>
                <a:srgbClr val="000000"/>
              </a:solidFill>
              <a:effectLst/>
              <a:latin typeface="+mn-lt"/>
            </a:endParaRPr>
          </a:p>
        </p:txBody>
      </p:sp>
      <p:sp>
        <p:nvSpPr>
          <p:cNvPr id="5" name="Rectangle 4"/>
          <p:cNvSpPr/>
          <p:nvPr/>
        </p:nvSpPr>
        <p:spPr>
          <a:xfrm>
            <a:off x="2820853" y="4431268"/>
            <a:ext cx="4570547" cy="369332"/>
          </a:xfrm>
          <a:prstGeom prst="rect">
            <a:avLst/>
          </a:prstGeom>
        </p:spPr>
        <p:txBody>
          <a:bodyPr wrap="none">
            <a:spAutoFit/>
          </a:bodyPr>
          <a:lstStyle/>
          <a:p>
            <a:r>
              <a:rPr lang="en-US" dirty="0"/>
              <a:t>https://www.geeksforgeeks.org/merge-sort/</a:t>
            </a:r>
          </a:p>
        </p:txBody>
      </p:sp>
    </p:spTree>
    <p:extLst>
      <p:ext uri="{BB962C8B-B14F-4D97-AF65-F5344CB8AC3E}">
        <p14:creationId xmlns:p14="http://schemas.microsoft.com/office/powerpoint/2010/main" val="2975250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Sorting</a:t>
            </a:r>
            <a:endParaRPr lang="en-US" sz="3200" b="1" dirty="0">
              <a:solidFill>
                <a:srgbClr val="7E1B68"/>
              </a:solidFill>
              <a:latin typeface="+mn-lt"/>
            </a:endParaRPr>
          </a:p>
        </p:txBody>
      </p:sp>
      <p:sp>
        <p:nvSpPr>
          <p:cNvPr id="7" name="Rectangle 6"/>
          <p:cNvSpPr/>
          <p:nvPr/>
        </p:nvSpPr>
        <p:spPr>
          <a:xfrm>
            <a:off x="76200" y="921603"/>
            <a:ext cx="9144000" cy="6001643"/>
          </a:xfrm>
          <a:prstGeom prst="rect">
            <a:avLst/>
          </a:prstGeom>
        </p:spPr>
        <p:txBody>
          <a:bodyPr wrap="square">
            <a:spAutoFit/>
          </a:bodyPr>
          <a:lstStyle/>
          <a:p>
            <a:r>
              <a:rPr lang="en-GB" sz="2400" b="1" dirty="0">
                <a:latin typeface="+mn-lt"/>
              </a:rPr>
              <a:t>Sorting </a:t>
            </a:r>
            <a:r>
              <a:rPr lang="en-GB" sz="2400" dirty="0">
                <a:latin typeface="+mn-lt"/>
              </a:rPr>
              <a:t>is the process of arranging a list of elements in a particular order (Ascending or Descending</a:t>
            </a:r>
            <a:r>
              <a:rPr lang="en-GB" sz="2400" dirty="0" smtClean="0">
                <a:latin typeface="+mn-lt"/>
              </a:rPr>
              <a:t>).</a:t>
            </a:r>
          </a:p>
          <a:p>
            <a:endParaRPr lang="en-GB" sz="2400" dirty="0">
              <a:latin typeface="+mn-lt"/>
            </a:endParaRPr>
          </a:p>
          <a:p>
            <a:r>
              <a:rPr lang="en-GB" sz="2400" b="1" dirty="0">
                <a:latin typeface="+mn-lt"/>
              </a:rPr>
              <a:t>Sorting</a:t>
            </a:r>
            <a:r>
              <a:rPr lang="en-GB" sz="2400" dirty="0">
                <a:latin typeface="+mn-lt"/>
              </a:rPr>
              <a:t> arranges data in a sequence which makes searching easier.</a:t>
            </a:r>
            <a:endParaRPr lang="en-GB" sz="2400" dirty="0" smtClean="0">
              <a:latin typeface="+mn-lt"/>
            </a:endParaRPr>
          </a:p>
          <a:p>
            <a:endParaRPr lang="en-GB" sz="2400" dirty="0">
              <a:latin typeface="+mn-lt"/>
            </a:endParaRPr>
          </a:p>
          <a:p>
            <a:r>
              <a:rPr lang="en-GB" sz="2400" dirty="0" smtClean="0">
                <a:latin typeface="+mn-lt"/>
              </a:rPr>
              <a:t>There </a:t>
            </a:r>
            <a:r>
              <a:rPr lang="en-GB" sz="2400" dirty="0">
                <a:latin typeface="+mn-lt"/>
              </a:rPr>
              <a:t>are many types of Sorting techniques, differentiated by their efficiency and space requirements. Following are some sorting techniques </a:t>
            </a:r>
            <a:endParaRPr lang="en-GB" sz="2400" dirty="0" smtClean="0">
              <a:latin typeface="+mn-lt"/>
            </a:endParaRPr>
          </a:p>
          <a:p>
            <a:endParaRPr lang="en-GB" sz="2400" dirty="0">
              <a:latin typeface="+mn-lt"/>
            </a:endParaRPr>
          </a:p>
          <a:p>
            <a:pPr marL="457200" indent="-457200">
              <a:buFont typeface="+mj-lt"/>
              <a:buAutoNum type="arabicPeriod"/>
            </a:pPr>
            <a:r>
              <a:rPr lang="en-GB" sz="2400" dirty="0" smtClean="0">
                <a:latin typeface="+mn-lt"/>
              </a:rPr>
              <a:t>Bubble Sort</a:t>
            </a:r>
          </a:p>
          <a:p>
            <a:pPr marL="457200" indent="-457200">
              <a:buFont typeface="+mj-lt"/>
              <a:buAutoNum type="arabicPeriod"/>
            </a:pPr>
            <a:r>
              <a:rPr lang="en-GB" sz="2400" dirty="0" smtClean="0">
                <a:latin typeface="+mn-lt"/>
              </a:rPr>
              <a:t>Insertion Sort</a:t>
            </a:r>
          </a:p>
          <a:p>
            <a:pPr marL="457200" indent="-457200">
              <a:buFont typeface="+mj-lt"/>
              <a:buAutoNum type="arabicPeriod"/>
            </a:pPr>
            <a:r>
              <a:rPr lang="en-GB" sz="2400" dirty="0" smtClean="0">
                <a:latin typeface="+mn-lt"/>
              </a:rPr>
              <a:t>Selection Sort</a:t>
            </a:r>
          </a:p>
          <a:p>
            <a:pPr marL="457200" indent="-457200">
              <a:buFont typeface="+mj-lt"/>
              <a:buAutoNum type="arabicPeriod"/>
            </a:pPr>
            <a:r>
              <a:rPr lang="en-GB" sz="2400" dirty="0" smtClean="0">
                <a:latin typeface="+mn-lt"/>
              </a:rPr>
              <a:t>Merge Sort</a:t>
            </a:r>
          </a:p>
          <a:p>
            <a:pPr marL="457200" indent="-457200">
              <a:buFont typeface="+mj-lt"/>
              <a:buAutoNum type="arabicPeriod"/>
            </a:pPr>
            <a:r>
              <a:rPr lang="en-GB" sz="2400" dirty="0" smtClean="0">
                <a:latin typeface="+mn-lt"/>
              </a:rPr>
              <a:t>Shell Sort </a:t>
            </a:r>
          </a:p>
          <a:p>
            <a:pPr marL="457200" indent="-457200">
              <a:buFont typeface="+mj-lt"/>
              <a:buAutoNum type="arabicPeriod"/>
            </a:pPr>
            <a:r>
              <a:rPr lang="en-GB" sz="2400" dirty="0" smtClean="0">
                <a:latin typeface="+mn-lt"/>
              </a:rPr>
              <a:t>Quick Sort</a:t>
            </a:r>
          </a:p>
          <a:p>
            <a:endParaRPr lang="en-US" sz="2400" dirty="0">
              <a:latin typeface="+mn-lt"/>
            </a:endParaRPr>
          </a:p>
        </p:txBody>
      </p:sp>
    </p:spTree>
    <p:extLst>
      <p:ext uri="{BB962C8B-B14F-4D97-AF65-F5344CB8AC3E}">
        <p14:creationId xmlns:p14="http://schemas.microsoft.com/office/powerpoint/2010/main" val="328498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Merge Sort</a:t>
            </a:r>
            <a:endParaRPr lang="en-US" sz="3200" b="1" dirty="0">
              <a:solidFill>
                <a:srgbClr val="7E1B68"/>
              </a:solidFill>
              <a:latin typeface="+mn-lt"/>
            </a:endParaRPr>
          </a:p>
        </p:txBody>
      </p:sp>
      <p:sp>
        <p:nvSpPr>
          <p:cNvPr id="5" name="TextBox 4"/>
          <p:cNvSpPr txBox="1"/>
          <p:nvPr/>
        </p:nvSpPr>
        <p:spPr>
          <a:xfrm>
            <a:off x="152400" y="990600"/>
            <a:ext cx="1545808" cy="830997"/>
          </a:xfrm>
          <a:prstGeom prst="rect">
            <a:avLst/>
          </a:prstGeom>
          <a:noFill/>
        </p:spPr>
        <p:txBody>
          <a:bodyPr wrap="none" rtlCol="0">
            <a:spAutoFit/>
          </a:bodyPr>
          <a:lstStyle/>
          <a:p>
            <a:r>
              <a:rPr lang="en-US" sz="2400" b="1" dirty="0" smtClean="0">
                <a:latin typeface="+mn-lt"/>
              </a:rPr>
              <a:t>Algorithm</a:t>
            </a:r>
            <a:r>
              <a:rPr lang="de-DE" sz="2400" b="1" dirty="0" smtClean="0">
                <a:latin typeface="+mn-lt"/>
              </a:rPr>
              <a:t>:</a:t>
            </a:r>
          </a:p>
          <a:p>
            <a:endParaRPr lang="en-US" sz="2400" b="1" dirty="0">
              <a:latin typeface="+mn-lt"/>
            </a:endParaRPr>
          </a:p>
        </p:txBody>
      </p:sp>
      <p:pic>
        <p:nvPicPr>
          <p:cNvPr id="6" name="Picture 5"/>
          <p:cNvPicPr>
            <a:picLocks noChangeAspect="1"/>
          </p:cNvPicPr>
          <p:nvPr/>
        </p:nvPicPr>
        <p:blipFill>
          <a:blip r:embed="rId2"/>
          <a:stretch>
            <a:fillRect/>
          </a:stretch>
        </p:blipFill>
        <p:spPr>
          <a:xfrm>
            <a:off x="381000" y="2438400"/>
            <a:ext cx="8564880" cy="3505200"/>
          </a:xfrm>
          <a:prstGeom prst="rect">
            <a:avLst/>
          </a:prstGeom>
        </p:spPr>
      </p:pic>
      <p:sp>
        <p:nvSpPr>
          <p:cNvPr id="7" name="TextBox 6"/>
          <p:cNvSpPr txBox="1"/>
          <p:nvPr/>
        </p:nvSpPr>
        <p:spPr>
          <a:xfrm>
            <a:off x="381000" y="1992868"/>
            <a:ext cx="5105400" cy="400110"/>
          </a:xfrm>
          <a:prstGeom prst="rect">
            <a:avLst/>
          </a:prstGeom>
          <a:noFill/>
        </p:spPr>
        <p:txBody>
          <a:bodyPr wrap="square" rtlCol="0">
            <a:spAutoFit/>
          </a:bodyPr>
          <a:lstStyle/>
          <a:p>
            <a:pPr marL="342900" indent="-342900">
              <a:buFont typeface="Wingdings" panose="05000000000000000000" pitchFamily="2" charset="2"/>
              <a:buChar char="Ø"/>
            </a:pPr>
            <a:r>
              <a:rPr lang="de-DE" sz="2000" b="1" dirty="0" smtClean="0">
                <a:latin typeface="+mn-lt"/>
              </a:rPr>
              <a:t>r</a:t>
            </a:r>
            <a:r>
              <a:rPr lang="de-DE" sz="2000" dirty="0" smtClean="0">
                <a:latin typeface="+mn-lt"/>
              </a:rPr>
              <a:t> </a:t>
            </a:r>
            <a:r>
              <a:rPr lang="de-DE" dirty="0" smtClean="0">
                <a:latin typeface="+mn-lt"/>
              </a:rPr>
              <a:t>is the length of an array</a:t>
            </a:r>
            <a:endParaRPr lang="en-US" dirty="0">
              <a:latin typeface="+mn-lt"/>
            </a:endParaRPr>
          </a:p>
        </p:txBody>
      </p:sp>
    </p:spTree>
    <p:extLst>
      <p:ext uri="{BB962C8B-B14F-4D97-AF65-F5344CB8AC3E}">
        <p14:creationId xmlns:p14="http://schemas.microsoft.com/office/powerpoint/2010/main" val="2675391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Merge Sort</a:t>
            </a:r>
            <a:endParaRPr lang="en-US" sz="3200" b="1" dirty="0">
              <a:solidFill>
                <a:srgbClr val="7E1B68"/>
              </a:solidFill>
              <a:latin typeface="+mn-lt"/>
            </a:endParaRPr>
          </a:p>
        </p:txBody>
      </p:sp>
      <p:sp>
        <p:nvSpPr>
          <p:cNvPr id="6" name="Rectangle 5"/>
          <p:cNvSpPr/>
          <p:nvPr/>
        </p:nvSpPr>
        <p:spPr>
          <a:xfrm>
            <a:off x="228600" y="813137"/>
            <a:ext cx="8839200" cy="400110"/>
          </a:xfrm>
          <a:prstGeom prst="rect">
            <a:avLst/>
          </a:prstGeom>
        </p:spPr>
        <p:txBody>
          <a:bodyPr wrap="square">
            <a:spAutoFit/>
          </a:bodyPr>
          <a:lstStyle/>
          <a:p>
            <a:r>
              <a:rPr lang="de-DE" sz="2000" b="1" dirty="0" smtClean="0"/>
              <a:t>Example 1:</a:t>
            </a:r>
            <a:endParaRPr lang="en-US" sz="2000" dirty="0"/>
          </a:p>
        </p:txBody>
      </p:sp>
      <p:pic>
        <p:nvPicPr>
          <p:cNvPr id="1026" name="Picture 2" descr="Image result for merge sort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7134373"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514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Merge Sort</a:t>
            </a:r>
            <a:endParaRPr lang="en-US" sz="3200" b="1" dirty="0">
              <a:solidFill>
                <a:srgbClr val="7E1B68"/>
              </a:solidFill>
              <a:latin typeface="+mn-lt"/>
            </a:endParaRPr>
          </a:p>
        </p:txBody>
      </p:sp>
      <p:pic>
        <p:nvPicPr>
          <p:cNvPr id="5" name="Picture 4"/>
          <p:cNvPicPr>
            <a:picLocks noChangeAspect="1"/>
          </p:cNvPicPr>
          <p:nvPr/>
        </p:nvPicPr>
        <p:blipFill>
          <a:blip r:embed="rId2"/>
          <a:stretch>
            <a:fillRect/>
          </a:stretch>
        </p:blipFill>
        <p:spPr>
          <a:xfrm>
            <a:off x="2286000" y="1752600"/>
            <a:ext cx="5133975" cy="4945730"/>
          </a:xfrm>
          <a:prstGeom prst="rect">
            <a:avLst/>
          </a:prstGeom>
        </p:spPr>
      </p:pic>
      <p:sp>
        <p:nvSpPr>
          <p:cNvPr id="6" name="Rectangle 5"/>
          <p:cNvSpPr/>
          <p:nvPr/>
        </p:nvSpPr>
        <p:spPr>
          <a:xfrm>
            <a:off x="228600" y="813137"/>
            <a:ext cx="8839200" cy="400110"/>
          </a:xfrm>
          <a:prstGeom prst="rect">
            <a:avLst/>
          </a:prstGeom>
        </p:spPr>
        <p:txBody>
          <a:bodyPr wrap="square">
            <a:spAutoFit/>
          </a:bodyPr>
          <a:lstStyle/>
          <a:p>
            <a:r>
              <a:rPr lang="de-DE" sz="2000" b="1" dirty="0" smtClean="0"/>
              <a:t>Example 2:</a:t>
            </a:r>
            <a:endParaRPr lang="en-US" sz="2000" dirty="0"/>
          </a:p>
        </p:txBody>
      </p:sp>
    </p:spTree>
    <p:extLst>
      <p:ext uri="{BB962C8B-B14F-4D97-AF65-F5344CB8AC3E}">
        <p14:creationId xmlns:p14="http://schemas.microsoft.com/office/powerpoint/2010/main" val="26098800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Quick Sort</a:t>
            </a:r>
            <a:endParaRPr lang="en-US" sz="3200" b="1" dirty="0">
              <a:solidFill>
                <a:srgbClr val="7E1B68"/>
              </a:solidFill>
              <a:latin typeface="+mn-lt"/>
            </a:endParaRPr>
          </a:p>
        </p:txBody>
      </p:sp>
      <p:sp>
        <p:nvSpPr>
          <p:cNvPr id="4" name="Rectangle 3"/>
          <p:cNvSpPr/>
          <p:nvPr/>
        </p:nvSpPr>
        <p:spPr>
          <a:xfrm>
            <a:off x="0" y="808672"/>
            <a:ext cx="9144000" cy="6740307"/>
          </a:xfrm>
          <a:prstGeom prst="rect">
            <a:avLst/>
          </a:prstGeom>
        </p:spPr>
        <p:txBody>
          <a:bodyPr wrap="square">
            <a:spAutoFit/>
          </a:bodyPr>
          <a:lstStyle/>
          <a:p>
            <a:r>
              <a:rPr lang="en-GB" sz="2400" dirty="0">
                <a:latin typeface="+mn-lt"/>
              </a:rPr>
              <a:t>Quick sort is a highly efficient sorting algorithm and is based on partitioning of array of data into smaller arrays. </a:t>
            </a:r>
            <a:endParaRPr lang="en-GB" sz="2400" dirty="0" smtClean="0">
              <a:latin typeface="+mn-lt"/>
            </a:endParaRPr>
          </a:p>
          <a:p>
            <a:endParaRPr lang="en-GB" sz="2400" dirty="0">
              <a:latin typeface="+mn-lt"/>
            </a:endParaRPr>
          </a:p>
          <a:p>
            <a:r>
              <a:rPr lang="en-GB" sz="2400" dirty="0" smtClean="0">
                <a:latin typeface="+mn-lt"/>
              </a:rPr>
              <a:t>It </a:t>
            </a:r>
            <a:r>
              <a:rPr lang="en-GB" sz="2400" dirty="0">
                <a:latin typeface="+mn-lt"/>
              </a:rPr>
              <a:t>is based on the rule of </a:t>
            </a:r>
            <a:r>
              <a:rPr lang="en-GB" sz="2400" b="1" dirty="0">
                <a:latin typeface="+mn-lt"/>
              </a:rPr>
              <a:t>Divide and </a:t>
            </a:r>
            <a:r>
              <a:rPr lang="en-GB" sz="2400" b="1" dirty="0" smtClean="0">
                <a:latin typeface="+mn-lt"/>
              </a:rPr>
              <a:t>Conquer</a:t>
            </a:r>
            <a:r>
              <a:rPr lang="en-GB" sz="2400" dirty="0" smtClean="0">
                <a:latin typeface="+mn-lt"/>
              </a:rPr>
              <a:t>.</a:t>
            </a:r>
          </a:p>
          <a:p>
            <a:endParaRPr lang="en-GB" sz="2400" dirty="0" smtClean="0">
              <a:latin typeface="+mn-lt"/>
            </a:endParaRPr>
          </a:p>
          <a:p>
            <a:r>
              <a:rPr lang="en-GB" sz="2400" dirty="0" smtClean="0">
                <a:latin typeface="+mn-lt"/>
              </a:rPr>
              <a:t>This </a:t>
            </a:r>
            <a:r>
              <a:rPr lang="en-GB" sz="2400" dirty="0">
                <a:latin typeface="+mn-lt"/>
              </a:rPr>
              <a:t>algorithm divides the list into three main parts </a:t>
            </a:r>
            <a:r>
              <a:rPr lang="en-GB" sz="2400" dirty="0" smtClean="0">
                <a:latin typeface="+mn-lt"/>
              </a:rPr>
              <a:t>:</a:t>
            </a:r>
          </a:p>
          <a:p>
            <a:endParaRPr lang="en-GB" sz="2400" dirty="0">
              <a:latin typeface="+mn-lt"/>
            </a:endParaRPr>
          </a:p>
          <a:p>
            <a:pPr marL="457200" indent="-457200">
              <a:buFont typeface="+mj-lt"/>
              <a:buAutoNum type="arabicPeriod"/>
            </a:pPr>
            <a:r>
              <a:rPr lang="en-GB" sz="2400" dirty="0">
                <a:latin typeface="+mn-lt"/>
              </a:rPr>
              <a:t>Elements less than the Pivot element</a:t>
            </a:r>
          </a:p>
          <a:p>
            <a:pPr marL="457200" indent="-457200">
              <a:buFont typeface="+mj-lt"/>
              <a:buAutoNum type="arabicPeriod"/>
            </a:pPr>
            <a:r>
              <a:rPr lang="en-GB" sz="2400" dirty="0">
                <a:latin typeface="+mn-lt"/>
              </a:rPr>
              <a:t>Pivot element(Central element)</a:t>
            </a:r>
          </a:p>
          <a:p>
            <a:pPr marL="457200" indent="-457200">
              <a:buFont typeface="+mj-lt"/>
              <a:buAutoNum type="arabicPeriod"/>
            </a:pPr>
            <a:r>
              <a:rPr lang="en-GB" sz="2400" dirty="0">
                <a:latin typeface="+mn-lt"/>
              </a:rPr>
              <a:t>Elements greater than the pivot </a:t>
            </a:r>
            <a:r>
              <a:rPr lang="en-GB" sz="2400" dirty="0" smtClean="0">
                <a:latin typeface="+mn-lt"/>
              </a:rPr>
              <a:t>element</a:t>
            </a:r>
          </a:p>
          <a:p>
            <a:endParaRPr lang="en-GB" sz="2400" dirty="0">
              <a:latin typeface="+mn-lt"/>
            </a:endParaRPr>
          </a:p>
          <a:p>
            <a:r>
              <a:rPr lang="en-GB" sz="2400" dirty="0" smtClean="0">
                <a:latin typeface="+mn-lt"/>
              </a:rPr>
              <a:t>Pivot element can be the leftmost, rightmost or central element of the list</a:t>
            </a:r>
          </a:p>
          <a:p>
            <a:endParaRPr lang="en-GB" sz="2400" dirty="0">
              <a:latin typeface="+mn-lt"/>
            </a:endParaRPr>
          </a:p>
          <a:p>
            <a:r>
              <a:rPr lang="en-GB" sz="2400" dirty="0" smtClean="0">
                <a:latin typeface="+mn-lt"/>
              </a:rPr>
              <a:t>Time complexity is O(n^2)</a:t>
            </a:r>
          </a:p>
          <a:p>
            <a:endParaRPr lang="en-GB" sz="2400" dirty="0"/>
          </a:p>
          <a:p>
            <a:endParaRPr lang="en-GB" sz="2400" dirty="0" smtClean="0"/>
          </a:p>
          <a:p>
            <a:endParaRPr lang="en-GB" sz="2400" dirty="0"/>
          </a:p>
        </p:txBody>
      </p:sp>
    </p:spTree>
    <p:extLst>
      <p:ext uri="{BB962C8B-B14F-4D97-AF65-F5344CB8AC3E}">
        <p14:creationId xmlns:p14="http://schemas.microsoft.com/office/powerpoint/2010/main" val="2960290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Quick Sort</a:t>
            </a:r>
            <a:endParaRPr lang="en-US" sz="3200" b="1" dirty="0">
              <a:solidFill>
                <a:srgbClr val="7E1B68"/>
              </a:solidFill>
              <a:latin typeface="+mn-lt"/>
            </a:endParaRPr>
          </a:p>
        </p:txBody>
      </p:sp>
      <p:pic>
        <p:nvPicPr>
          <p:cNvPr id="2050" name="Picture 2" descr="Image result for quicks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200"/>
            <a:ext cx="5486400" cy="54462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8600" y="813137"/>
            <a:ext cx="8839200" cy="400110"/>
          </a:xfrm>
          <a:prstGeom prst="rect">
            <a:avLst/>
          </a:prstGeom>
        </p:spPr>
        <p:txBody>
          <a:bodyPr wrap="square">
            <a:spAutoFit/>
          </a:bodyPr>
          <a:lstStyle/>
          <a:p>
            <a:r>
              <a:rPr lang="de-DE" sz="2000" b="1" dirty="0" smtClean="0"/>
              <a:t>Example 1:</a:t>
            </a:r>
            <a:endParaRPr lang="en-US" sz="2000" dirty="0"/>
          </a:p>
        </p:txBody>
      </p:sp>
    </p:spTree>
    <p:extLst>
      <p:ext uri="{BB962C8B-B14F-4D97-AF65-F5344CB8AC3E}">
        <p14:creationId xmlns:p14="http://schemas.microsoft.com/office/powerpoint/2010/main" val="108733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Quick Sort</a:t>
            </a:r>
            <a:endParaRPr lang="en-US" sz="3200" b="1" dirty="0">
              <a:solidFill>
                <a:srgbClr val="7E1B68"/>
              </a:solidFill>
              <a:latin typeface="+mn-lt"/>
            </a:endParaRPr>
          </a:p>
        </p:txBody>
      </p:sp>
      <p:sp>
        <p:nvSpPr>
          <p:cNvPr id="6" name="Rectangle 5"/>
          <p:cNvSpPr/>
          <p:nvPr/>
        </p:nvSpPr>
        <p:spPr>
          <a:xfrm>
            <a:off x="228600" y="813137"/>
            <a:ext cx="8839200" cy="400110"/>
          </a:xfrm>
          <a:prstGeom prst="rect">
            <a:avLst/>
          </a:prstGeom>
        </p:spPr>
        <p:txBody>
          <a:bodyPr wrap="square">
            <a:spAutoFit/>
          </a:bodyPr>
          <a:lstStyle/>
          <a:p>
            <a:r>
              <a:rPr lang="de-DE" sz="2000" b="1" dirty="0" smtClean="0"/>
              <a:t>Example 2:</a:t>
            </a:r>
            <a:endParaRPr lang="en-US" sz="2000" dirty="0"/>
          </a:p>
        </p:txBody>
      </p:sp>
      <p:pic>
        <p:nvPicPr>
          <p:cNvPr id="2052" name="Picture 4" descr="Image result for quicks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33550"/>
            <a:ext cx="50292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97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Bubble Sort</a:t>
            </a:r>
            <a:endParaRPr lang="en-US" sz="3200" b="1" dirty="0">
              <a:solidFill>
                <a:srgbClr val="7E1B68"/>
              </a:solidFill>
              <a:latin typeface="+mn-lt"/>
            </a:endParaRPr>
          </a:p>
        </p:txBody>
      </p:sp>
      <p:sp>
        <p:nvSpPr>
          <p:cNvPr id="4" name="Rectangle 3"/>
          <p:cNvSpPr/>
          <p:nvPr/>
        </p:nvSpPr>
        <p:spPr>
          <a:xfrm>
            <a:off x="152400" y="961072"/>
            <a:ext cx="8991600" cy="3416320"/>
          </a:xfrm>
          <a:prstGeom prst="rect">
            <a:avLst/>
          </a:prstGeom>
        </p:spPr>
        <p:txBody>
          <a:bodyPr wrap="square">
            <a:spAutoFit/>
          </a:bodyPr>
          <a:lstStyle/>
          <a:p>
            <a:r>
              <a:rPr lang="en-GB" sz="2400" b="1" dirty="0" smtClean="0">
                <a:solidFill>
                  <a:srgbClr val="000000"/>
                </a:solidFill>
                <a:latin typeface="+mn-lt"/>
              </a:rPr>
              <a:t>In bubble sort each </a:t>
            </a:r>
            <a:r>
              <a:rPr lang="en-GB" sz="2400" b="1" dirty="0">
                <a:solidFill>
                  <a:srgbClr val="000000"/>
                </a:solidFill>
                <a:latin typeface="+mn-lt"/>
              </a:rPr>
              <a:t>pair of adjacent elements is compared and the elements are swapped if they are not in order. </a:t>
            </a:r>
            <a:endParaRPr lang="en-GB" sz="2400" b="1" dirty="0" smtClean="0">
              <a:solidFill>
                <a:srgbClr val="000000"/>
              </a:solidFill>
              <a:latin typeface="+mn-lt"/>
            </a:endParaRPr>
          </a:p>
          <a:p>
            <a:endParaRPr lang="en-GB" sz="2400" dirty="0">
              <a:solidFill>
                <a:srgbClr val="000000"/>
              </a:solidFill>
              <a:latin typeface="+mn-lt"/>
            </a:endParaRPr>
          </a:p>
          <a:p>
            <a:r>
              <a:rPr lang="en-GB" sz="2400" dirty="0">
                <a:latin typeface="+mn-lt"/>
              </a:rPr>
              <a:t>It is called Bubble sort, because with each iteration the largest element in the list bubbles up towards the last place, just like a water bubble rises up to the water surface.</a:t>
            </a:r>
            <a:endParaRPr lang="en-GB" sz="2400" dirty="0" smtClean="0">
              <a:solidFill>
                <a:srgbClr val="000000"/>
              </a:solidFill>
              <a:latin typeface="+mn-lt"/>
            </a:endParaRPr>
          </a:p>
          <a:p>
            <a:endParaRPr lang="en-GB" sz="2400" dirty="0">
              <a:solidFill>
                <a:srgbClr val="000000"/>
              </a:solidFill>
              <a:latin typeface="+mn-lt"/>
            </a:endParaRPr>
          </a:p>
          <a:p>
            <a:r>
              <a:rPr lang="en-GB" sz="2400" dirty="0" smtClean="0">
                <a:solidFill>
                  <a:srgbClr val="000000"/>
                </a:solidFill>
                <a:latin typeface="+mn-lt"/>
              </a:rPr>
              <a:t>This </a:t>
            </a:r>
            <a:r>
              <a:rPr lang="en-GB" sz="2400" dirty="0">
                <a:solidFill>
                  <a:srgbClr val="000000"/>
                </a:solidFill>
                <a:latin typeface="+mn-lt"/>
              </a:rPr>
              <a:t>algorithm is not suitable for large data sets as its average and worst case complexity are of </a:t>
            </a:r>
            <a:r>
              <a:rPr lang="en-GB" sz="2400" b="1" dirty="0">
                <a:solidFill>
                  <a:srgbClr val="000000"/>
                </a:solidFill>
                <a:latin typeface="+mn-lt"/>
              </a:rPr>
              <a:t>Ο(n</a:t>
            </a:r>
            <a:r>
              <a:rPr lang="en-GB" sz="2400" b="1" baseline="30000" dirty="0">
                <a:solidFill>
                  <a:srgbClr val="000000"/>
                </a:solidFill>
                <a:latin typeface="+mn-lt"/>
              </a:rPr>
              <a:t>2</a:t>
            </a:r>
            <a:r>
              <a:rPr lang="en-GB" sz="2400" b="1" dirty="0">
                <a:solidFill>
                  <a:srgbClr val="000000"/>
                </a:solidFill>
                <a:latin typeface="+mn-lt"/>
              </a:rPr>
              <a:t>)</a:t>
            </a:r>
            <a:r>
              <a:rPr lang="en-GB" sz="2400" dirty="0">
                <a:solidFill>
                  <a:srgbClr val="000000"/>
                </a:solidFill>
                <a:latin typeface="+mn-lt"/>
              </a:rPr>
              <a:t> where </a:t>
            </a:r>
            <a:r>
              <a:rPr lang="en-GB" sz="2400" b="1" dirty="0">
                <a:solidFill>
                  <a:srgbClr val="000000"/>
                </a:solidFill>
                <a:latin typeface="+mn-lt"/>
              </a:rPr>
              <a:t>n</a:t>
            </a:r>
            <a:r>
              <a:rPr lang="en-GB" sz="2400" dirty="0">
                <a:solidFill>
                  <a:srgbClr val="000000"/>
                </a:solidFill>
                <a:latin typeface="+mn-lt"/>
              </a:rPr>
              <a:t> is the number of items.</a:t>
            </a:r>
            <a:endParaRPr lang="en-US" sz="2400" dirty="0">
              <a:latin typeface="+mn-lt"/>
            </a:endParaRPr>
          </a:p>
        </p:txBody>
      </p:sp>
    </p:spTree>
    <p:extLst>
      <p:ext uri="{BB962C8B-B14F-4D97-AF65-F5344CB8AC3E}">
        <p14:creationId xmlns:p14="http://schemas.microsoft.com/office/powerpoint/2010/main" val="3451689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Bubble Sort</a:t>
            </a:r>
            <a:endParaRPr lang="en-US" sz="3200" b="1" dirty="0">
              <a:solidFill>
                <a:srgbClr val="7E1B68"/>
              </a:solidFill>
              <a:latin typeface="+mn-lt"/>
            </a:endParaRPr>
          </a:p>
        </p:txBody>
      </p:sp>
      <p:pic>
        <p:nvPicPr>
          <p:cNvPr id="9" name="Picture 8"/>
          <p:cNvPicPr>
            <a:picLocks noChangeAspect="1"/>
          </p:cNvPicPr>
          <p:nvPr/>
        </p:nvPicPr>
        <p:blipFill>
          <a:blip r:embed="rId2"/>
          <a:stretch>
            <a:fillRect/>
          </a:stretch>
        </p:blipFill>
        <p:spPr>
          <a:xfrm>
            <a:off x="1371600" y="1600200"/>
            <a:ext cx="6978920" cy="5227453"/>
          </a:xfrm>
          <a:prstGeom prst="rect">
            <a:avLst/>
          </a:prstGeom>
        </p:spPr>
      </p:pic>
      <p:sp>
        <p:nvSpPr>
          <p:cNvPr id="4" name="TextBox 3"/>
          <p:cNvSpPr txBox="1"/>
          <p:nvPr/>
        </p:nvSpPr>
        <p:spPr>
          <a:xfrm>
            <a:off x="304800" y="914400"/>
            <a:ext cx="1828800" cy="461665"/>
          </a:xfrm>
          <a:prstGeom prst="rect">
            <a:avLst/>
          </a:prstGeom>
          <a:noFill/>
        </p:spPr>
        <p:txBody>
          <a:bodyPr wrap="square" rtlCol="0">
            <a:spAutoFit/>
          </a:bodyPr>
          <a:lstStyle/>
          <a:p>
            <a:r>
              <a:rPr lang="de-DE" sz="2400" b="1" dirty="0" smtClean="0">
                <a:latin typeface="+mn-lt"/>
              </a:rPr>
              <a:t>Example 1:</a:t>
            </a:r>
            <a:endParaRPr lang="en-US" sz="2400" b="1" dirty="0">
              <a:latin typeface="+mn-lt"/>
            </a:endParaRPr>
          </a:p>
        </p:txBody>
      </p:sp>
    </p:spTree>
    <p:extLst>
      <p:ext uri="{BB962C8B-B14F-4D97-AF65-F5344CB8AC3E}">
        <p14:creationId xmlns:p14="http://schemas.microsoft.com/office/powerpoint/2010/main" val="1431362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Bubble Sort</a:t>
            </a:r>
            <a:endParaRPr lang="en-US" sz="3200" b="1" dirty="0">
              <a:solidFill>
                <a:srgbClr val="7E1B68"/>
              </a:solidFill>
              <a:latin typeface="+mn-lt"/>
            </a:endParaRPr>
          </a:p>
        </p:txBody>
      </p:sp>
      <p:pic>
        <p:nvPicPr>
          <p:cNvPr id="1026" name="Picture 2" descr="Image result for bubble s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 y="1524000"/>
            <a:ext cx="8582025" cy="50958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914400"/>
            <a:ext cx="1828800" cy="461665"/>
          </a:xfrm>
          <a:prstGeom prst="rect">
            <a:avLst/>
          </a:prstGeom>
          <a:noFill/>
        </p:spPr>
        <p:txBody>
          <a:bodyPr wrap="square" rtlCol="0">
            <a:spAutoFit/>
          </a:bodyPr>
          <a:lstStyle/>
          <a:p>
            <a:r>
              <a:rPr lang="de-DE" sz="2400" b="1" dirty="0" smtClean="0">
                <a:latin typeface="+mn-lt"/>
              </a:rPr>
              <a:t>Example 2:</a:t>
            </a:r>
            <a:endParaRPr lang="en-US" sz="2400" b="1" dirty="0">
              <a:latin typeface="+mn-lt"/>
            </a:endParaRPr>
          </a:p>
        </p:txBody>
      </p:sp>
    </p:spTree>
    <p:extLst>
      <p:ext uri="{BB962C8B-B14F-4D97-AF65-F5344CB8AC3E}">
        <p14:creationId xmlns:p14="http://schemas.microsoft.com/office/powerpoint/2010/main" val="1134017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Bubble Sort</a:t>
            </a:r>
            <a:endParaRPr lang="en-US" sz="3200" b="1" dirty="0">
              <a:solidFill>
                <a:srgbClr val="7E1B68"/>
              </a:solidFill>
              <a:latin typeface="+mn-lt"/>
            </a:endParaRPr>
          </a:p>
        </p:txBody>
      </p:sp>
      <p:sp>
        <p:nvSpPr>
          <p:cNvPr id="6" name="TextBox 5"/>
          <p:cNvSpPr txBox="1"/>
          <p:nvPr/>
        </p:nvSpPr>
        <p:spPr>
          <a:xfrm>
            <a:off x="304800" y="914400"/>
            <a:ext cx="1828800" cy="461665"/>
          </a:xfrm>
          <a:prstGeom prst="rect">
            <a:avLst/>
          </a:prstGeom>
          <a:noFill/>
        </p:spPr>
        <p:txBody>
          <a:bodyPr wrap="square" rtlCol="0">
            <a:spAutoFit/>
          </a:bodyPr>
          <a:lstStyle/>
          <a:p>
            <a:r>
              <a:rPr lang="de-DE" sz="2400" b="1" dirty="0" smtClean="0">
                <a:latin typeface="+mn-lt"/>
              </a:rPr>
              <a:t>Algorithm:</a:t>
            </a:r>
            <a:endParaRPr lang="en-US" sz="2400" b="1" dirty="0">
              <a:latin typeface="+mn-lt"/>
            </a:endParaRPr>
          </a:p>
        </p:txBody>
      </p:sp>
      <p:sp>
        <p:nvSpPr>
          <p:cNvPr id="5" name="Rectangle 4"/>
          <p:cNvSpPr/>
          <p:nvPr/>
        </p:nvSpPr>
        <p:spPr>
          <a:xfrm>
            <a:off x="381000" y="1447800"/>
            <a:ext cx="6858000" cy="461665"/>
          </a:xfrm>
          <a:prstGeom prst="rect">
            <a:avLst/>
          </a:prstGeom>
        </p:spPr>
        <p:txBody>
          <a:bodyPr wrap="square">
            <a:spAutoFit/>
          </a:bodyPr>
          <a:lstStyle/>
          <a:p>
            <a:r>
              <a:rPr lang="en-GB" sz="2400" dirty="0">
                <a:solidFill>
                  <a:srgbClr val="000000"/>
                </a:solidFill>
                <a:latin typeface="+mn-lt"/>
              </a:rPr>
              <a:t>Let's consider an array with values {5, 1, 6, 2, 4, 3}</a:t>
            </a:r>
            <a:endParaRPr lang="en-US" sz="2400" dirty="0">
              <a:latin typeface="+mn-lt"/>
            </a:endParaRPr>
          </a:p>
        </p:txBody>
      </p:sp>
      <p:pic>
        <p:nvPicPr>
          <p:cNvPr id="7" name="Picture 6"/>
          <p:cNvPicPr>
            <a:picLocks noChangeAspect="1"/>
          </p:cNvPicPr>
          <p:nvPr/>
        </p:nvPicPr>
        <p:blipFill>
          <a:blip r:embed="rId2"/>
          <a:stretch>
            <a:fillRect/>
          </a:stretch>
        </p:blipFill>
        <p:spPr>
          <a:xfrm>
            <a:off x="2400300" y="2362200"/>
            <a:ext cx="3729038" cy="4236656"/>
          </a:xfrm>
          <a:prstGeom prst="rect">
            <a:avLst/>
          </a:prstGeom>
        </p:spPr>
      </p:pic>
    </p:spTree>
    <p:extLst>
      <p:ext uri="{BB962C8B-B14F-4D97-AF65-F5344CB8AC3E}">
        <p14:creationId xmlns:p14="http://schemas.microsoft.com/office/powerpoint/2010/main" val="3286134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Bubble Sort</a:t>
            </a:r>
            <a:endParaRPr lang="en-US" sz="3200" b="1" dirty="0">
              <a:solidFill>
                <a:srgbClr val="7E1B68"/>
              </a:solidFill>
              <a:latin typeface="+mn-lt"/>
            </a:endParaRPr>
          </a:p>
        </p:txBody>
      </p:sp>
      <p:sp>
        <p:nvSpPr>
          <p:cNvPr id="6" name="TextBox 5"/>
          <p:cNvSpPr txBox="1"/>
          <p:nvPr/>
        </p:nvSpPr>
        <p:spPr>
          <a:xfrm>
            <a:off x="228600" y="838200"/>
            <a:ext cx="7696200" cy="461665"/>
          </a:xfrm>
          <a:prstGeom prst="rect">
            <a:avLst/>
          </a:prstGeom>
          <a:noFill/>
        </p:spPr>
        <p:txBody>
          <a:bodyPr wrap="square" rtlCol="0">
            <a:spAutoFit/>
          </a:bodyPr>
          <a:lstStyle/>
          <a:p>
            <a:r>
              <a:rPr lang="en-GB" sz="2400" b="1" dirty="0">
                <a:latin typeface="+mn-lt"/>
              </a:rPr>
              <a:t>Complexity Analysis of Bubble </a:t>
            </a:r>
            <a:r>
              <a:rPr lang="en-GB" sz="2400" b="1" dirty="0" smtClean="0">
                <a:latin typeface="+mn-lt"/>
              </a:rPr>
              <a:t>Sort:</a:t>
            </a:r>
            <a:endParaRPr lang="en-GB" sz="2400" b="1" dirty="0">
              <a:latin typeface="+mn-lt"/>
            </a:endParaRPr>
          </a:p>
        </p:txBody>
      </p:sp>
      <p:sp>
        <p:nvSpPr>
          <p:cNvPr id="4" name="Rectangle 3"/>
          <p:cNvSpPr/>
          <p:nvPr/>
        </p:nvSpPr>
        <p:spPr>
          <a:xfrm>
            <a:off x="304800" y="1447800"/>
            <a:ext cx="8839200" cy="1938992"/>
          </a:xfrm>
          <a:prstGeom prst="rect">
            <a:avLst/>
          </a:prstGeom>
        </p:spPr>
        <p:txBody>
          <a:bodyPr wrap="square">
            <a:spAutoFit/>
          </a:bodyPr>
          <a:lstStyle/>
          <a:p>
            <a:r>
              <a:rPr lang="en-GB" sz="2400" dirty="0">
                <a:solidFill>
                  <a:srgbClr val="000000"/>
                </a:solidFill>
                <a:latin typeface="+mn-lt"/>
              </a:rPr>
              <a:t>In Bubble Sort, </a:t>
            </a:r>
            <a:r>
              <a:rPr lang="en-GB" sz="2400" b="1" dirty="0">
                <a:solidFill>
                  <a:srgbClr val="000000"/>
                </a:solidFill>
                <a:latin typeface="+mn-lt"/>
              </a:rPr>
              <a:t>n-1</a:t>
            </a:r>
            <a:r>
              <a:rPr lang="en-GB" sz="2400" dirty="0">
                <a:solidFill>
                  <a:srgbClr val="000000"/>
                </a:solidFill>
                <a:latin typeface="+mn-lt"/>
              </a:rPr>
              <a:t> comparisons will be done in 1st pass</a:t>
            </a:r>
            <a:r>
              <a:rPr lang="en-GB" sz="2400" dirty="0" smtClean="0">
                <a:solidFill>
                  <a:srgbClr val="000000"/>
                </a:solidFill>
                <a:latin typeface="+mn-lt"/>
              </a:rPr>
              <a:t>,</a:t>
            </a:r>
          </a:p>
          <a:p>
            <a:r>
              <a:rPr lang="en-GB" sz="2400" b="1" dirty="0" smtClean="0">
                <a:solidFill>
                  <a:srgbClr val="000000"/>
                </a:solidFill>
                <a:latin typeface="+mn-lt"/>
              </a:rPr>
              <a:t>n-2</a:t>
            </a:r>
            <a:r>
              <a:rPr lang="en-GB" sz="2400" dirty="0" smtClean="0">
                <a:solidFill>
                  <a:srgbClr val="000000"/>
                </a:solidFill>
                <a:latin typeface="+mn-lt"/>
              </a:rPr>
              <a:t> </a:t>
            </a:r>
            <a:r>
              <a:rPr lang="en-GB" sz="2400" dirty="0">
                <a:solidFill>
                  <a:srgbClr val="000000"/>
                </a:solidFill>
                <a:latin typeface="+mn-lt"/>
              </a:rPr>
              <a:t>in 2nd pass, </a:t>
            </a:r>
            <a:endParaRPr lang="en-GB" sz="2400" dirty="0" smtClean="0">
              <a:solidFill>
                <a:srgbClr val="000000"/>
              </a:solidFill>
              <a:latin typeface="+mn-lt"/>
            </a:endParaRPr>
          </a:p>
          <a:p>
            <a:r>
              <a:rPr lang="en-GB" sz="2400" b="1" dirty="0" smtClean="0">
                <a:solidFill>
                  <a:srgbClr val="000000"/>
                </a:solidFill>
                <a:latin typeface="+mn-lt"/>
              </a:rPr>
              <a:t>n-3 </a:t>
            </a:r>
            <a:r>
              <a:rPr lang="en-GB" sz="2400" dirty="0">
                <a:solidFill>
                  <a:srgbClr val="000000"/>
                </a:solidFill>
                <a:latin typeface="+mn-lt"/>
              </a:rPr>
              <a:t>in 3rd pass and so on</a:t>
            </a:r>
            <a:r>
              <a:rPr lang="en-GB" sz="2400" dirty="0" smtClean="0">
                <a:solidFill>
                  <a:srgbClr val="000000"/>
                </a:solidFill>
                <a:latin typeface="+mn-lt"/>
              </a:rPr>
              <a:t>.</a:t>
            </a:r>
          </a:p>
          <a:p>
            <a:endParaRPr lang="en-GB" sz="2400" dirty="0" smtClean="0">
              <a:solidFill>
                <a:srgbClr val="000000"/>
              </a:solidFill>
              <a:latin typeface="+mn-lt"/>
            </a:endParaRPr>
          </a:p>
          <a:p>
            <a:r>
              <a:rPr lang="en-GB" sz="2400" dirty="0" smtClean="0">
                <a:solidFill>
                  <a:srgbClr val="000000"/>
                </a:solidFill>
                <a:latin typeface="+mn-lt"/>
              </a:rPr>
              <a:t>So </a:t>
            </a:r>
            <a:r>
              <a:rPr lang="en-GB" sz="2400" dirty="0">
                <a:solidFill>
                  <a:srgbClr val="000000"/>
                </a:solidFill>
                <a:latin typeface="+mn-lt"/>
              </a:rPr>
              <a:t>the total number of comparisons will </a:t>
            </a:r>
            <a:r>
              <a:rPr lang="en-GB" sz="2400" dirty="0" smtClean="0">
                <a:solidFill>
                  <a:srgbClr val="000000"/>
                </a:solidFill>
                <a:latin typeface="+mn-lt"/>
              </a:rPr>
              <a:t>be </a:t>
            </a:r>
            <a:endParaRPr lang="en-US" sz="2400" dirty="0">
              <a:latin typeface="+mn-lt"/>
            </a:endParaRPr>
          </a:p>
        </p:txBody>
      </p:sp>
      <p:sp>
        <p:nvSpPr>
          <p:cNvPr id="8" name="Rectangle 7"/>
          <p:cNvSpPr/>
          <p:nvPr/>
        </p:nvSpPr>
        <p:spPr>
          <a:xfrm>
            <a:off x="1676400" y="3810000"/>
            <a:ext cx="6019800" cy="2246769"/>
          </a:xfrm>
          <a:prstGeom prst="rect">
            <a:avLst/>
          </a:prstGeom>
        </p:spPr>
        <p:txBody>
          <a:bodyPr wrap="square">
            <a:spAutoFit/>
          </a:bodyPr>
          <a:lstStyle/>
          <a:p>
            <a:r>
              <a:rPr lang="pt-BR" sz="2800" b="1" dirty="0">
                <a:latin typeface="+mn-lt"/>
              </a:rPr>
              <a:t>(n-1)+(n-2)+(n-3)+.....+</a:t>
            </a:r>
            <a:r>
              <a:rPr lang="pt-BR" sz="2800" b="1" dirty="0" smtClean="0">
                <a:latin typeface="+mn-lt"/>
              </a:rPr>
              <a:t>3+2+1</a:t>
            </a:r>
          </a:p>
          <a:p>
            <a:endParaRPr lang="pt-BR" sz="2800" b="1" dirty="0">
              <a:latin typeface="+mn-lt"/>
            </a:endParaRPr>
          </a:p>
          <a:p>
            <a:r>
              <a:rPr lang="pt-BR" sz="2800" b="1" dirty="0">
                <a:latin typeface="+mn-lt"/>
              </a:rPr>
              <a:t>Sum = n(n-1)/</a:t>
            </a:r>
            <a:r>
              <a:rPr lang="pt-BR" sz="2800" b="1" dirty="0" smtClean="0">
                <a:latin typeface="+mn-lt"/>
              </a:rPr>
              <a:t>2</a:t>
            </a:r>
          </a:p>
          <a:p>
            <a:endParaRPr lang="pt-BR" sz="2800" b="1" dirty="0">
              <a:latin typeface="+mn-lt"/>
            </a:endParaRPr>
          </a:p>
          <a:p>
            <a:r>
              <a:rPr lang="pt-BR" sz="2800" b="1" dirty="0" smtClean="0">
                <a:latin typeface="+mn-lt"/>
              </a:rPr>
              <a:t>Worst case time complexity =  O(n^2)</a:t>
            </a:r>
            <a:endParaRPr lang="en-US" sz="2800" b="1" dirty="0">
              <a:latin typeface="+mn-lt"/>
            </a:endParaRPr>
          </a:p>
        </p:txBody>
      </p:sp>
      <p:sp>
        <p:nvSpPr>
          <p:cNvPr id="9" name="Rectangle 8"/>
          <p:cNvSpPr/>
          <p:nvPr/>
        </p:nvSpPr>
        <p:spPr>
          <a:xfrm>
            <a:off x="304800" y="6324600"/>
            <a:ext cx="6781800" cy="369332"/>
          </a:xfrm>
          <a:prstGeom prst="rect">
            <a:avLst/>
          </a:prstGeom>
        </p:spPr>
        <p:txBody>
          <a:bodyPr wrap="square">
            <a:spAutoFit/>
          </a:bodyPr>
          <a:lstStyle/>
          <a:p>
            <a:r>
              <a:rPr lang="en-US" dirty="0" smtClean="0"/>
              <a:t>Link:  http</a:t>
            </a:r>
            <a:r>
              <a:rPr lang="en-US" dirty="0"/>
              <a:t>://www.studytonight.com/data-structures/bubble-sort</a:t>
            </a:r>
          </a:p>
        </p:txBody>
      </p:sp>
    </p:spTree>
    <p:extLst>
      <p:ext uri="{BB962C8B-B14F-4D97-AF65-F5344CB8AC3E}">
        <p14:creationId xmlns:p14="http://schemas.microsoft.com/office/powerpoint/2010/main" val="320543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Insertion Sort</a:t>
            </a:r>
            <a:endParaRPr lang="en-US" sz="3200" b="1" dirty="0">
              <a:solidFill>
                <a:srgbClr val="7E1B68"/>
              </a:solidFill>
              <a:latin typeface="+mn-lt"/>
            </a:endParaRPr>
          </a:p>
        </p:txBody>
      </p:sp>
      <p:sp>
        <p:nvSpPr>
          <p:cNvPr id="4" name="Rectangle 3"/>
          <p:cNvSpPr/>
          <p:nvPr/>
        </p:nvSpPr>
        <p:spPr>
          <a:xfrm>
            <a:off x="0" y="1219200"/>
            <a:ext cx="9144000" cy="2308324"/>
          </a:xfrm>
          <a:prstGeom prst="rect">
            <a:avLst/>
          </a:prstGeom>
        </p:spPr>
        <p:txBody>
          <a:bodyPr wrap="square">
            <a:spAutoFit/>
          </a:bodyPr>
          <a:lstStyle/>
          <a:p>
            <a:r>
              <a:rPr lang="en-GB" sz="2400" dirty="0"/>
              <a:t>In insertion sort algorithm, </a:t>
            </a:r>
            <a:r>
              <a:rPr lang="en-GB" sz="2400" dirty="0" smtClean="0"/>
              <a:t>list is divided into two portions, </a:t>
            </a:r>
          </a:p>
          <a:p>
            <a:endParaRPr lang="en-GB" sz="2400" dirty="0"/>
          </a:p>
          <a:p>
            <a:r>
              <a:rPr lang="en-GB" sz="2400" dirty="0" smtClean="0"/>
              <a:t>(1) sorted, (2) unsorted.</a:t>
            </a:r>
          </a:p>
          <a:p>
            <a:endParaRPr lang="en-GB" sz="2400" dirty="0"/>
          </a:p>
          <a:p>
            <a:r>
              <a:rPr lang="en-GB" sz="2400" dirty="0" smtClean="0"/>
              <a:t>Every </a:t>
            </a:r>
            <a:r>
              <a:rPr lang="en-GB" sz="2400" dirty="0"/>
              <a:t>iteration moves an element from unsorted portion to sorted portion until all the elements are sorted in the list.</a:t>
            </a:r>
            <a:endParaRPr lang="en-US" sz="2400" b="1" dirty="0">
              <a:latin typeface="+mn-lt"/>
            </a:endParaRPr>
          </a:p>
        </p:txBody>
      </p:sp>
    </p:spTree>
    <p:extLst>
      <p:ext uri="{BB962C8B-B14F-4D97-AF65-F5344CB8AC3E}">
        <p14:creationId xmlns:p14="http://schemas.microsoft.com/office/powerpoint/2010/main" val="3544582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539750"/>
            <a:ext cx="9144000" cy="222250"/>
          </a:xfrm>
          <a:prstGeom prst="rect">
            <a:avLst/>
          </a:prstGeom>
          <a:solidFill>
            <a:srgbClr val="7E1B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pl-PL" altLang="pl-PL" sz="1800">
              <a:solidFill>
                <a:srgbClr val="000000"/>
              </a:solidFill>
              <a:latin typeface="Arial" charset="0"/>
            </a:endParaRPr>
          </a:p>
        </p:txBody>
      </p:sp>
      <p:sp>
        <p:nvSpPr>
          <p:cNvPr id="3" name="TextBox 2"/>
          <p:cNvSpPr txBox="1"/>
          <p:nvPr/>
        </p:nvSpPr>
        <p:spPr>
          <a:xfrm>
            <a:off x="152400" y="-51375"/>
            <a:ext cx="4495800" cy="584775"/>
          </a:xfrm>
          <a:prstGeom prst="rect">
            <a:avLst/>
          </a:prstGeom>
          <a:noFill/>
        </p:spPr>
        <p:txBody>
          <a:bodyPr wrap="square" rtlCol="0">
            <a:spAutoFit/>
          </a:bodyPr>
          <a:lstStyle/>
          <a:p>
            <a:r>
              <a:rPr lang="de-DE" sz="3200" b="1" dirty="0" smtClean="0">
                <a:solidFill>
                  <a:srgbClr val="7E1B68"/>
                </a:solidFill>
                <a:latin typeface="+mn-lt"/>
              </a:rPr>
              <a:t>Insertion Sort</a:t>
            </a:r>
            <a:endParaRPr lang="en-US" sz="3200" b="1" dirty="0">
              <a:solidFill>
                <a:srgbClr val="7E1B68"/>
              </a:solidFill>
              <a:latin typeface="+mn-lt"/>
            </a:endParaRPr>
          </a:p>
        </p:txBody>
      </p:sp>
      <p:sp>
        <p:nvSpPr>
          <p:cNvPr id="4" name="Rectangle 3"/>
          <p:cNvSpPr/>
          <p:nvPr/>
        </p:nvSpPr>
        <p:spPr>
          <a:xfrm>
            <a:off x="0" y="1219200"/>
            <a:ext cx="9144000" cy="4524315"/>
          </a:xfrm>
          <a:prstGeom prst="rect">
            <a:avLst/>
          </a:prstGeom>
        </p:spPr>
        <p:txBody>
          <a:bodyPr wrap="square">
            <a:spAutoFit/>
          </a:bodyPr>
          <a:lstStyle/>
          <a:p>
            <a:r>
              <a:rPr lang="en-GB" sz="2400" b="1" dirty="0">
                <a:latin typeface="+mn-lt"/>
              </a:rPr>
              <a:t>The insertion sort algorithm is performed using following steps...</a:t>
            </a:r>
          </a:p>
          <a:p>
            <a:endParaRPr lang="en-GB" sz="2400" dirty="0">
              <a:latin typeface="+mn-lt"/>
            </a:endParaRPr>
          </a:p>
          <a:p>
            <a:r>
              <a:rPr lang="en-GB" sz="2400" b="1" dirty="0">
                <a:latin typeface="+mn-lt"/>
              </a:rPr>
              <a:t>Step 1: </a:t>
            </a:r>
            <a:r>
              <a:rPr lang="en-GB" sz="2400" dirty="0" smtClean="0">
                <a:latin typeface="+mn-lt"/>
              </a:rPr>
              <a:t>Assume </a:t>
            </a:r>
            <a:r>
              <a:rPr lang="en-GB" sz="2400" dirty="0">
                <a:latin typeface="+mn-lt"/>
              </a:rPr>
              <a:t>that first element in the list is in sorted portion of the list and remaining all elements are in unsorted portion</a:t>
            </a:r>
            <a:r>
              <a:rPr lang="en-GB" sz="2400" dirty="0" smtClean="0">
                <a:latin typeface="+mn-lt"/>
              </a:rPr>
              <a:t>.</a:t>
            </a:r>
          </a:p>
          <a:p>
            <a:endParaRPr lang="en-GB" sz="2400" dirty="0">
              <a:latin typeface="+mn-lt"/>
            </a:endParaRPr>
          </a:p>
          <a:p>
            <a:r>
              <a:rPr lang="en-GB" sz="2400" b="1" dirty="0">
                <a:latin typeface="+mn-lt"/>
              </a:rPr>
              <a:t>Step 2: </a:t>
            </a:r>
            <a:r>
              <a:rPr lang="en-GB" sz="2400" dirty="0">
                <a:latin typeface="+mn-lt"/>
              </a:rPr>
              <a:t>Consider first element from the unsorted list and insert that element into the sorted list in order specified</a:t>
            </a:r>
            <a:r>
              <a:rPr lang="en-GB" sz="2400" dirty="0" smtClean="0">
                <a:latin typeface="+mn-lt"/>
              </a:rPr>
              <a:t>.</a:t>
            </a:r>
          </a:p>
          <a:p>
            <a:endParaRPr lang="en-GB" sz="2400" dirty="0">
              <a:latin typeface="+mn-lt"/>
            </a:endParaRPr>
          </a:p>
          <a:p>
            <a:r>
              <a:rPr lang="en-GB" sz="2400" b="1" dirty="0">
                <a:latin typeface="+mn-lt"/>
              </a:rPr>
              <a:t>Step 3: </a:t>
            </a:r>
            <a:r>
              <a:rPr lang="en-GB" sz="2400" dirty="0">
                <a:latin typeface="+mn-lt"/>
              </a:rPr>
              <a:t>Repeat the above process until all the elements from the unsorted list are moved into the sorted list</a:t>
            </a:r>
            <a:r>
              <a:rPr lang="en-GB" sz="2400" dirty="0" smtClean="0">
                <a:latin typeface="+mn-lt"/>
              </a:rPr>
              <a:t>.</a:t>
            </a:r>
          </a:p>
          <a:p>
            <a:endParaRPr lang="en-GB" sz="2400" dirty="0">
              <a:latin typeface="+mn-lt"/>
            </a:endParaRPr>
          </a:p>
          <a:p>
            <a:endParaRPr lang="en-GB" sz="2400" b="1" dirty="0" smtClean="0">
              <a:latin typeface="+mn-lt"/>
            </a:endParaRPr>
          </a:p>
        </p:txBody>
      </p:sp>
    </p:spTree>
    <p:extLst>
      <p:ext uri="{BB962C8B-B14F-4D97-AF65-F5344CB8AC3E}">
        <p14:creationId xmlns:p14="http://schemas.microsoft.com/office/powerpoint/2010/main" val="884782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tyw pakietu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9598</TotalTime>
  <Words>679</Words>
  <Application>Microsoft Office PowerPoint</Application>
  <PresentationFormat>On-screen Show (4:3)</PresentationFormat>
  <Paragraphs>132</Paragraphs>
  <Slides>25</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ＭＳ Ｐゴシック</vt:lpstr>
      <vt:lpstr>Arial</vt:lpstr>
      <vt:lpstr>Calibri</vt:lpstr>
      <vt:lpstr>Wingdings</vt:lpstr>
      <vt:lpstr>Motyw pakietu Office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polsl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zawt_ss</dc:creator>
  <cp:lastModifiedBy>Microsoft</cp:lastModifiedBy>
  <cp:revision>1102</cp:revision>
  <dcterms:created xsi:type="dcterms:W3CDTF">2008-08-12T13:18:47Z</dcterms:created>
  <dcterms:modified xsi:type="dcterms:W3CDTF">2019-04-17T05:48:08Z</dcterms:modified>
</cp:coreProperties>
</file>